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modernComment_1FD_61959128.xml" ContentType="application/vnd.ms-powerpoint.comment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modernComment_210_50B0A944.xml" ContentType="application/vnd.ms-powerpoint.comments+xml"/>
  <Override PartName="/ppt/notesSlides/notesSlide14.xml" ContentType="application/vnd.openxmlformats-officedocument.presentationml.notesSlide+xml"/>
  <Override PartName="/ppt/comments/modernComment_207_C7625029.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8" r:id="rId2"/>
    <p:sldMasterId id="2147483662" r:id="rId3"/>
    <p:sldMasterId id="2147483666" r:id="rId4"/>
    <p:sldMasterId id="2147483674" r:id="rId5"/>
    <p:sldMasterId id="2147483686" r:id="rId6"/>
    <p:sldMasterId id="2147483692" r:id="rId7"/>
  </p:sldMasterIdLst>
  <p:notesMasterIdLst>
    <p:notesMasterId r:id="rId66"/>
  </p:notesMasterIdLst>
  <p:sldIdLst>
    <p:sldId id="8404" r:id="rId8"/>
    <p:sldId id="8405" r:id="rId9"/>
    <p:sldId id="8406" r:id="rId10"/>
    <p:sldId id="8407" r:id="rId11"/>
    <p:sldId id="8408" r:id="rId12"/>
    <p:sldId id="8409" r:id="rId13"/>
    <p:sldId id="8410" r:id="rId14"/>
    <p:sldId id="8411" r:id="rId15"/>
    <p:sldId id="8412" r:id="rId16"/>
    <p:sldId id="256" r:id="rId17"/>
    <p:sldId id="534" r:id="rId18"/>
    <p:sldId id="506" r:id="rId19"/>
    <p:sldId id="8384" r:id="rId20"/>
    <p:sldId id="535" r:id="rId21"/>
    <p:sldId id="530" r:id="rId22"/>
    <p:sldId id="536" r:id="rId23"/>
    <p:sldId id="509" r:id="rId24"/>
    <p:sldId id="511" r:id="rId25"/>
    <p:sldId id="527" r:id="rId26"/>
    <p:sldId id="528" r:id="rId27"/>
    <p:sldId id="519" r:id="rId28"/>
    <p:sldId id="472" r:id="rId29"/>
    <p:sldId id="473" r:id="rId30"/>
    <p:sldId id="538" r:id="rId31"/>
    <p:sldId id="393" r:id="rId32"/>
    <p:sldId id="394" r:id="rId33"/>
    <p:sldId id="537" r:id="rId34"/>
    <p:sldId id="486" r:id="rId35"/>
    <p:sldId id="525" r:id="rId36"/>
    <p:sldId id="510" r:id="rId37"/>
    <p:sldId id="513" r:id="rId38"/>
    <p:sldId id="531" r:id="rId39"/>
    <p:sldId id="529" r:id="rId40"/>
    <p:sldId id="279" r:id="rId41"/>
    <p:sldId id="274" r:id="rId42"/>
    <p:sldId id="314" r:id="rId43"/>
    <p:sldId id="278" r:id="rId44"/>
    <p:sldId id="277" r:id="rId45"/>
    <p:sldId id="282" r:id="rId46"/>
    <p:sldId id="285" r:id="rId47"/>
    <p:sldId id="286" r:id="rId48"/>
    <p:sldId id="272" r:id="rId49"/>
    <p:sldId id="8385" r:id="rId50"/>
    <p:sldId id="257" r:id="rId51"/>
    <p:sldId id="258" r:id="rId52"/>
    <p:sldId id="8386" r:id="rId53"/>
    <p:sldId id="8387" r:id="rId54"/>
    <p:sldId id="8388" r:id="rId55"/>
    <p:sldId id="8389" r:id="rId56"/>
    <p:sldId id="8390" r:id="rId57"/>
    <p:sldId id="8391" r:id="rId58"/>
    <p:sldId id="8392" r:id="rId59"/>
    <p:sldId id="266" r:id="rId60"/>
    <p:sldId id="325" r:id="rId61"/>
    <p:sldId id="8400" r:id="rId62"/>
    <p:sldId id="8401" r:id="rId63"/>
    <p:sldId id="8396" r:id="rId64"/>
    <p:sldId id="840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A11A2D-E2E9-ADA2-6729-3848DD78383C}" name="Meghan McCormick" initials="MM" userId="S::Meghan.McCormick@mdrc.org::4d2bac1b-60b7-4449-825c-fdb975202b1e" providerId="AD"/>
  <p188:author id="{CAFCF33E-86A4-6218-A611-C461DBB99F35}" name="C.A..Fitts" initials="CF" userId="C.A..Fitts" providerId="None"/>
  <p188:author id="{BC739AE7-07D6-0E8A-F45F-9C8911FCBC0D}" name="Mirjana Pralica" initials="MP" userId="S::Mirjana.Pralica@mdrc.org::847d75e9-b3e0-472b-94d6-a8e9d0b7b1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D27F7C-248F-43E0-8D08-82677055CA5B}" v="5" dt="2023-10-26T18:43:23.5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3"/>
    <p:restoredTop sz="93792" autoAdjust="0"/>
  </p:normalViewPr>
  <p:slideViewPr>
    <p:cSldViewPr snapToGrid="0" snapToObjects="1">
      <p:cViewPr varScale="1">
        <p:scale>
          <a:sx n="71" d="100"/>
          <a:sy n="71" d="100"/>
        </p:scale>
        <p:origin x="762"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eline Allen" userId="449edbcd-44ca-4c9b-a0d8-01b3f8c8c574" providerId="ADAL" clId="{8CD27F7C-248F-43E0-8D08-82677055CA5B}"/>
    <pc:docChg chg="modSld">
      <pc:chgData name="Jacqueline Allen" userId="449edbcd-44ca-4c9b-a0d8-01b3f8c8c574" providerId="ADAL" clId="{8CD27F7C-248F-43E0-8D08-82677055CA5B}" dt="2023-10-26T18:42:47.041" v="0" actId="1076"/>
      <pc:docMkLst>
        <pc:docMk/>
      </pc:docMkLst>
      <pc:sldChg chg="modSp mod">
        <pc:chgData name="Jacqueline Allen" userId="449edbcd-44ca-4c9b-a0d8-01b3f8c8c574" providerId="ADAL" clId="{8CD27F7C-248F-43E0-8D08-82677055CA5B}" dt="2023-10-26T18:42:47.041" v="0" actId="1076"/>
        <pc:sldMkLst>
          <pc:docMk/>
          <pc:sldMk cId="3036327737" sldId="8404"/>
        </pc:sldMkLst>
        <pc:picChg chg="mod">
          <ac:chgData name="Jacqueline Allen" userId="449edbcd-44ca-4c9b-a0d8-01b3f8c8c574" providerId="ADAL" clId="{8CD27F7C-248F-43E0-8D08-82677055CA5B}" dt="2023-10-26T18:42:47.041" v="0" actId="1076"/>
          <ac:picMkLst>
            <pc:docMk/>
            <pc:sldMk cId="3036327737" sldId="8404"/>
            <ac:picMk id="5" creationId="{31C27B6D-E4BC-B45D-C1B9-7E759952B5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drc365.sharepoint.com/sites/RWJFEquityECEProject/Shared%20Documents/Journal%20articles/Equity%20study/Tables/RQ2_Distance%20to%20BPS%20PreK_Analysis%20Samp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drc365.sharepoint.com/sites/RWJFEquityECEProject/Shared%20Documents/Journal%20articles/Equity%20study/Tables/RQ2_Distance%20to%20BPS%20PreK_Analysis%20Sampl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lindsayweixler\Dropbox\CECR\2.%20completed%20projects\OneApp%20RCT%202021\RCT%202021%20ECE%20results%202023-08-03.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Distance to prekindergarten</c:v>
                </c:pt>
              </c:strCache>
            </c:strRef>
          </c:tx>
          <c:spPr>
            <a:solidFill>
              <a:schemeClr val="accent1">
                <a:lumMod val="75000"/>
              </a:schemeClr>
            </a:solidFill>
            <a:ln>
              <a:noFill/>
            </a:ln>
            <a:effectLst/>
          </c:spPr>
          <c:invertIfNegative val="0"/>
          <c:cat>
            <c:strRef>
              <c:f>Sheet1!$A$2:$A$8</c:f>
              <c:strCache>
                <c:ptCount val="7"/>
                <c:pt idx="0">
                  <c:v>White</c:v>
                </c:pt>
                <c:pt idx="1">
                  <c:v>Asian</c:v>
                </c:pt>
                <c:pt idx="2">
                  <c:v>Black</c:v>
                </c:pt>
                <c:pt idx="3">
                  <c:v>Hispanic</c:v>
                </c:pt>
                <c:pt idx="4">
                  <c:v>Other race</c:v>
                </c:pt>
                <c:pt idx="5">
                  <c:v>DLL</c:v>
                </c:pt>
                <c:pt idx="6">
                  <c:v>Eligible FRPL</c:v>
                </c:pt>
              </c:strCache>
            </c:strRef>
          </c:cat>
          <c:val>
            <c:numRef>
              <c:f>Sheet1!$B$2:$B$8</c:f>
              <c:numCache>
                <c:formatCode>General</c:formatCode>
                <c:ptCount val="7"/>
                <c:pt idx="0">
                  <c:v>0.35494342821194957</c:v>
                </c:pt>
                <c:pt idx="1">
                  <c:v>0.34275400057439359</c:v>
                </c:pt>
                <c:pt idx="2">
                  <c:v>0.32494342821194955</c:v>
                </c:pt>
                <c:pt idx="3">
                  <c:v>0.33494342821194956</c:v>
                </c:pt>
                <c:pt idx="4">
                  <c:v>0.33447960701951096</c:v>
                </c:pt>
                <c:pt idx="5">
                  <c:v>0.34699370732680096</c:v>
                </c:pt>
                <c:pt idx="6">
                  <c:v>0.33018243587106083</c:v>
                </c:pt>
              </c:numCache>
            </c:numRef>
          </c:val>
          <c:extLst>
            <c:ext xmlns:c16="http://schemas.microsoft.com/office/drawing/2014/chart" uri="{C3380CC4-5D6E-409C-BE32-E72D297353CC}">
              <c16:uniqueId val="{00000000-14FE-4282-B69C-7CFF2B4C69FC}"/>
            </c:ext>
          </c:extLst>
        </c:ser>
        <c:ser>
          <c:idx val="1"/>
          <c:order val="1"/>
          <c:tx>
            <c:strRef>
              <c:f>Sheet1!$C$1</c:f>
              <c:strCache>
                <c:ptCount val="1"/>
                <c:pt idx="0">
                  <c:v>Distance to school with high-quality prekindergarten</c:v>
                </c:pt>
              </c:strCache>
            </c:strRef>
          </c:tx>
          <c:spPr>
            <a:solidFill>
              <a:schemeClr val="accent2">
                <a:lumMod val="75000"/>
              </a:schemeClr>
            </a:solidFill>
            <a:ln>
              <a:noFill/>
            </a:ln>
            <a:effectLst/>
          </c:spPr>
          <c:invertIfNegative val="0"/>
          <c:cat>
            <c:strRef>
              <c:f>Sheet1!$A$2:$A$8</c:f>
              <c:strCache>
                <c:ptCount val="7"/>
                <c:pt idx="0">
                  <c:v>White</c:v>
                </c:pt>
                <c:pt idx="1">
                  <c:v>Asian</c:v>
                </c:pt>
                <c:pt idx="2">
                  <c:v>Black</c:v>
                </c:pt>
                <c:pt idx="3">
                  <c:v>Hispanic</c:v>
                </c:pt>
                <c:pt idx="4">
                  <c:v>Other race</c:v>
                </c:pt>
                <c:pt idx="5">
                  <c:v>DLL</c:v>
                </c:pt>
                <c:pt idx="6">
                  <c:v>Eligible FRPL</c:v>
                </c:pt>
              </c:strCache>
            </c:strRef>
          </c:cat>
          <c:val>
            <c:numRef>
              <c:f>Sheet1!$C$2:$C$8</c:f>
              <c:numCache>
                <c:formatCode>General</c:formatCode>
                <c:ptCount val="7"/>
                <c:pt idx="0">
                  <c:v>0.59678428291317343</c:v>
                </c:pt>
                <c:pt idx="1">
                  <c:v>0.49678428291317345</c:v>
                </c:pt>
                <c:pt idx="2">
                  <c:v>0.8167842829131734</c:v>
                </c:pt>
                <c:pt idx="3">
                  <c:v>0.72678428291317343</c:v>
                </c:pt>
                <c:pt idx="4">
                  <c:v>0.63229578909304729</c:v>
                </c:pt>
                <c:pt idx="5">
                  <c:v>0.61630309182369625</c:v>
                </c:pt>
                <c:pt idx="6">
                  <c:v>0.63298249474082979</c:v>
                </c:pt>
              </c:numCache>
            </c:numRef>
          </c:val>
          <c:extLst>
            <c:ext xmlns:c16="http://schemas.microsoft.com/office/drawing/2014/chart" uri="{C3380CC4-5D6E-409C-BE32-E72D297353CC}">
              <c16:uniqueId val="{00000001-14FE-4282-B69C-7CFF2B4C69FC}"/>
            </c:ext>
          </c:extLst>
        </c:ser>
        <c:dLbls>
          <c:showLegendKey val="0"/>
          <c:showVal val="0"/>
          <c:showCatName val="0"/>
          <c:showSerName val="0"/>
          <c:showPercent val="0"/>
          <c:showBubbleSize val="0"/>
        </c:dLbls>
        <c:gapWidth val="219"/>
        <c:overlap val="-27"/>
        <c:axId val="222780848"/>
        <c:axId val="222783344"/>
      </c:barChart>
      <c:catAx>
        <c:axId val="22278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2783344"/>
        <c:crosses val="autoZero"/>
        <c:auto val="1"/>
        <c:lblAlgn val="ctr"/>
        <c:lblOffset val="100"/>
        <c:noMultiLvlLbl val="0"/>
      </c:catAx>
      <c:valAx>
        <c:axId val="222783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Distance in miles to nearest school</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278084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Distance to prekindergarten</c:v>
                </c:pt>
              </c:strCache>
            </c:strRef>
          </c:tx>
          <c:spPr>
            <a:solidFill>
              <a:schemeClr val="accent1">
                <a:lumMod val="75000"/>
              </a:schemeClr>
            </a:solidFill>
            <a:ln>
              <a:noFill/>
            </a:ln>
            <a:effectLst/>
          </c:spPr>
          <c:invertIfNegative val="0"/>
          <c:cat>
            <c:strRef>
              <c:f>Sheet1!$A$2:$A$8</c:f>
              <c:strCache>
                <c:ptCount val="7"/>
                <c:pt idx="0">
                  <c:v>White</c:v>
                </c:pt>
                <c:pt idx="1">
                  <c:v>Asian</c:v>
                </c:pt>
                <c:pt idx="2">
                  <c:v>Black</c:v>
                </c:pt>
                <c:pt idx="3">
                  <c:v>Hispanic</c:v>
                </c:pt>
                <c:pt idx="4">
                  <c:v>Other race</c:v>
                </c:pt>
                <c:pt idx="5">
                  <c:v>DLL</c:v>
                </c:pt>
                <c:pt idx="6">
                  <c:v>Eligible FRPL</c:v>
                </c:pt>
              </c:strCache>
            </c:strRef>
          </c:cat>
          <c:val>
            <c:numRef>
              <c:f>Sheet1!$B$2:$B$8</c:f>
              <c:numCache>
                <c:formatCode>General</c:formatCode>
                <c:ptCount val="7"/>
                <c:pt idx="0">
                  <c:v>0.35494342821194957</c:v>
                </c:pt>
                <c:pt idx="1">
                  <c:v>0.34275400057439359</c:v>
                </c:pt>
                <c:pt idx="2">
                  <c:v>0.32494342821194955</c:v>
                </c:pt>
                <c:pt idx="3">
                  <c:v>0.33494342821194956</c:v>
                </c:pt>
                <c:pt idx="4">
                  <c:v>0.33447960701951096</c:v>
                </c:pt>
                <c:pt idx="5">
                  <c:v>0.34699370732680096</c:v>
                </c:pt>
                <c:pt idx="6">
                  <c:v>0.33018243587106083</c:v>
                </c:pt>
              </c:numCache>
            </c:numRef>
          </c:val>
          <c:extLst>
            <c:ext xmlns:c16="http://schemas.microsoft.com/office/drawing/2014/chart" uri="{C3380CC4-5D6E-409C-BE32-E72D297353CC}">
              <c16:uniqueId val="{00000000-14FE-4282-B69C-7CFF2B4C69FC}"/>
            </c:ext>
          </c:extLst>
        </c:ser>
        <c:ser>
          <c:idx val="1"/>
          <c:order val="1"/>
          <c:tx>
            <c:strRef>
              <c:f>Sheet1!$C$1</c:f>
              <c:strCache>
                <c:ptCount val="1"/>
                <c:pt idx="0">
                  <c:v>Distance to school with high-quality prekindergarten</c:v>
                </c:pt>
              </c:strCache>
            </c:strRef>
          </c:tx>
          <c:spPr>
            <a:solidFill>
              <a:schemeClr val="accent2">
                <a:lumMod val="75000"/>
              </a:schemeClr>
            </a:solidFill>
            <a:ln>
              <a:noFill/>
            </a:ln>
            <a:effectLst/>
          </c:spPr>
          <c:invertIfNegative val="0"/>
          <c:cat>
            <c:strRef>
              <c:f>Sheet1!$A$2:$A$8</c:f>
              <c:strCache>
                <c:ptCount val="7"/>
                <c:pt idx="0">
                  <c:v>White</c:v>
                </c:pt>
                <c:pt idx="1">
                  <c:v>Asian</c:v>
                </c:pt>
                <c:pt idx="2">
                  <c:v>Black</c:v>
                </c:pt>
                <c:pt idx="3">
                  <c:v>Hispanic</c:v>
                </c:pt>
                <c:pt idx="4">
                  <c:v>Other race</c:v>
                </c:pt>
                <c:pt idx="5">
                  <c:v>DLL</c:v>
                </c:pt>
                <c:pt idx="6">
                  <c:v>Eligible FRPL</c:v>
                </c:pt>
              </c:strCache>
            </c:strRef>
          </c:cat>
          <c:val>
            <c:numRef>
              <c:f>Sheet1!$C$2:$C$8</c:f>
              <c:numCache>
                <c:formatCode>General</c:formatCode>
                <c:ptCount val="7"/>
                <c:pt idx="0">
                  <c:v>0.59678428291317343</c:v>
                </c:pt>
                <c:pt idx="1">
                  <c:v>0.49678428291317345</c:v>
                </c:pt>
                <c:pt idx="2">
                  <c:v>0.8167842829131734</c:v>
                </c:pt>
                <c:pt idx="3">
                  <c:v>0.72678428291317343</c:v>
                </c:pt>
                <c:pt idx="4">
                  <c:v>0.63229578909304729</c:v>
                </c:pt>
                <c:pt idx="5">
                  <c:v>0.61630309182369625</c:v>
                </c:pt>
                <c:pt idx="6">
                  <c:v>0.63298249474082979</c:v>
                </c:pt>
              </c:numCache>
            </c:numRef>
          </c:val>
          <c:extLst>
            <c:ext xmlns:c16="http://schemas.microsoft.com/office/drawing/2014/chart" uri="{C3380CC4-5D6E-409C-BE32-E72D297353CC}">
              <c16:uniqueId val="{00000001-14FE-4282-B69C-7CFF2B4C69FC}"/>
            </c:ext>
          </c:extLst>
        </c:ser>
        <c:dLbls>
          <c:showLegendKey val="0"/>
          <c:showVal val="0"/>
          <c:showCatName val="0"/>
          <c:showSerName val="0"/>
          <c:showPercent val="0"/>
          <c:showBubbleSize val="0"/>
        </c:dLbls>
        <c:gapWidth val="219"/>
        <c:overlap val="-27"/>
        <c:axId val="222780848"/>
        <c:axId val="222783344"/>
      </c:barChart>
      <c:catAx>
        <c:axId val="22278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2783344"/>
        <c:crosses val="autoZero"/>
        <c:auto val="1"/>
        <c:lblAlgn val="ctr"/>
        <c:lblOffset val="100"/>
        <c:noMultiLvlLbl val="0"/>
      </c:catAx>
      <c:valAx>
        <c:axId val="222783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Distance in miles to nearest school</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2780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'Fig. 3 Persistence'!$C$30</c:f>
              <c:strCache>
                <c:ptCount val="1"/>
                <c:pt idx="0">
                  <c:v>Control</c:v>
                </c:pt>
              </c:strCache>
            </c:strRef>
          </c:tx>
          <c:spPr>
            <a:ln w="31750" cap="rnd">
              <a:solidFill>
                <a:schemeClr val="accent1"/>
              </a:solidFill>
              <a:round/>
            </a:ln>
            <a:effectLst/>
          </c:spPr>
          <c:marker>
            <c:symbol val="none"/>
          </c:marker>
          <c:dLbls>
            <c:dLbl>
              <c:idx val="0"/>
              <c:layout>
                <c:manualLayout>
                  <c:x val="-1.2077294685990338E-3"/>
                  <c:y val="5.014749197826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28A-1144-BEA7-BBDA7CE14604}"/>
                </c:ext>
              </c:extLst>
            </c:dLbl>
            <c:dLbl>
              <c:idx val="1"/>
              <c:layout>
                <c:manualLayout>
                  <c:x val="-3.6231884057971015E-3"/>
                  <c:y val="4.73615202016955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28A-1144-BEA7-BBDA7CE14604}"/>
                </c:ext>
              </c:extLst>
            </c:dLbl>
            <c:dLbl>
              <c:idx val="2"/>
              <c:layout>
                <c:manualLayout>
                  <c:x val="0"/>
                  <c:y val="6.40773508611175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28A-1144-BEA7-BBDA7CE14604}"/>
                </c:ext>
              </c:extLst>
            </c:dLbl>
            <c:dLbl>
              <c:idx val="3"/>
              <c:layout>
                <c:manualLayout>
                  <c:x val="-4.830917874396135E-3"/>
                  <c:y val="5.0147491978265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28A-1144-BEA7-BBDA7CE1460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'Fig. 3 Persistence'!$E$29:$I$29</c:f>
              <c:strCache>
                <c:ptCount val="5"/>
                <c:pt idx="0">
                  <c:v>Started application</c:v>
                </c:pt>
                <c:pt idx="1">
                  <c:v>Submitted application</c:v>
                </c:pt>
                <c:pt idx="2">
                  <c:v>Verified eligibility</c:v>
                </c:pt>
                <c:pt idx="3">
                  <c:v>Matched</c:v>
                </c:pt>
                <c:pt idx="4">
                  <c:v>Matched + Enrolled</c:v>
                </c:pt>
              </c:strCache>
            </c:strRef>
          </c:cat>
          <c:val>
            <c:numRef>
              <c:f>'Fig. 3 Persistence'!$E$30:$I$30</c:f>
              <c:numCache>
                <c:formatCode>0%</c:formatCode>
                <c:ptCount val="5"/>
                <c:pt idx="0">
                  <c:v>0.29899999999999999</c:v>
                </c:pt>
                <c:pt idx="1">
                  <c:v>0.27300000000000002</c:v>
                </c:pt>
                <c:pt idx="2">
                  <c:v>0.215</c:v>
                </c:pt>
                <c:pt idx="3">
                  <c:v>0.16600000000000001</c:v>
                </c:pt>
                <c:pt idx="4">
                  <c:v>0.154</c:v>
                </c:pt>
              </c:numCache>
            </c:numRef>
          </c:val>
          <c:smooth val="0"/>
          <c:extLst>
            <c:ext xmlns:c16="http://schemas.microsoft.com/office/drawing/2014/chart" uri="{C3380CC4-5D6E-409C-BE32-E72D297353CC}">
              <c16:uniqueId val="{00000000-328A-1144-BEA7-BBDA7CE14604}"/>
            </c:ext>
          </c:extLst>
        </c:ser>
        <c:ser>
          <c:idx val="1"/>
          <c:order val="1"/>
          <c:tx>
            <c:strRef>
              <c:f>'Fig. 3 Persistence'!$C$31</c:f>
              <c:strCache>
                <c:ptCount val="1"/>
                <c:pt idx="0">
                  <c:v>Treatment</c:v>
                </c:pt>
              </c:strCache>
            </c:strRef>
          </c:tx>
          <c:spPr>
            <a:ln w="31750" cap="rnd">
              <a:solidFill>
                <a:schemeClr val="accent2"/>
              </a:solidFill>
              <a:round/>
            </a:ln>
            <a:effectLst/>
          </c:spPr>
          <c:marker>
            <c:symbol val="none"/>
          </c:marker>
          <c:dLbls>
            <c:dLbl>
              <c:idx val="0"/>
              <c:layout>
                <c:manualLayout>
                  <c:x val="0"/>
                  <c:y val="-2.22877742125626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8A-1144-BEA7-BBDA7CE14604}"/>
                </c:ext>
              </c:extLst>
            </c:dLbl>
            <c:dLbl>
              <c:idx val="1"/>
              <c:layout>
                <c:manualLayout>
                  <c:x val="-1.207729468599078E-3"/>
                  <c:y val="-1.39298588828516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8A-1144-BEA7-BBDA7CE14604}"/>
                </c:ext>
              </c:extLst>
            </c:dLbl>
            <c:dLbl>
              <c:idx val="2"/>
              <c:layout>
                <c:manualLayout>
                  <c:x val="0"/>
                  <c:y val="-1.6715830659421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8A-1144-BEA7-BBDA7CE14604}"/>
                </c:ext>
              </c:extLst>
            </c:dLbl>
            <c:dLbl>
              <c:idx val="3"/>
              <c:layout>
                <c:manualLayout>
                  <c:x val="-8.856580457753038E-17"/>
                  <c:y val="-4.7361520201695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8A-1144-BEA7-BBDA7CE14604}"/>
                </c:ext>
              </c:extLst>
            </c:dLbl>
            <c:dLbl>
              <c:idx val="4"/>
              <c:delete val="1"/>
              <c:extLst>
                <c:ext xmlns:c15="http://schemas.microsoft.com/office/drawing/2012/chart" uri="{CE6537A1-D6FC-4f65-9D91-7224C49458BB}"/>
                <c:ext xmlns:c16="http://schemas.microsoft.com/office/drawing/2014/chart" uri="{C3380CC4-5D6E-409C-BE32-E72D297353CC}">
                  <c16:uniqueId val="{00000006-328A-1144-BEA7-BBDA7CE1460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'Fig. 3 Persistence'!$E$29:$I$29</c:f>
              <c:strCache>
                <c:ptCount val="5"/>
                <c:pt idx="0">
                  <c:v>Started application</c:v>
                </c:pt>
                <c:pt idx="1">
                  <c:v>Submitted application</c:v>
                </c:pt>
                <c:pt idx="2">
                  <c:v>Verified eligibility</c:v>
                </c:pt>
                <c:pt idx="3">
                  <c:v>Matched</c:v>
                </c:pt>
                <c:pt idx="4">
                  <c:v>Matched + Enrolled</c:v>
                </c:pt>
              </c:strCache>
            </c:strRef>
          </c:cat>
          <c:val>
            <c:numRef>
              <c:f>'Fig. 3 Persistence'!$E$31:$I$31</c:f>
              <c:numCache>
                <c:formatCode>0%</c:formatCode>
                <c:ptCount val="5"/>
                <c:pt idx="0">
                  <c:v>0.45100000000000001</c:v>
                </c:pt>
                <c:pt idx="1">
                  <c:v>0.36</c:v>
                </c:pt>
                <c:pt idx="2">
                  <c:v>0.255</c:v>
                </c:pt>
                <c:pt idx="3">
                  <c:v>0.186</c:v>
                </c:pt>
                <c:pt idx="4">
                  <c:v>0.14899999999999999</c:v>
                </c:pt>
              </c:numCache>
            </c:numRef>
          </c:val>
          <c:smooth val="0"/>
          <c:extLst>
            <c:ext xmlns:c16="http://schemas.microsoft.com/office/drawing/2014/chart" uri="{C3380CC4-5D6E-409C-BE32-E72D297353CC}">
              <c16:uniqueId val="{00000001-328A-1144-BEA7-BBDA7CE14604}"/>
            </c:ext>
          </c:extLst>
        </c:ser>
        <c:dLbls>
          <c:showLegendKey val="0"/>
          <c:showVal val="1"/>
          <c:showCatName val="0"/>
          <c:showSerName val="0"/>
          <c:showPercent val="0"/>
          <c:showBubbleSize val="0"/>
        </c:dLbls>
        <c:smooth val="0"/>
        <c:axId val="2029256239"/>
        <c:axId val="2029259567"/>
      </c:lineChart>
      <c:catAx>
        <c:axId val="202925623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2029259567"/>
        <c:crosses val="autoZero"/>
        <c:auto val="1"/>
        <c:lblAlgn val="ctr"/>
        <c:lblOffset val="100"/>
        <c:noMultiLvlLbl val="0"/>
      </c:catAx>
      <c:valAx>
        <c:axId val="2029259567"/>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2029256239"/>
        <c:crosses val="autoZero"/>
        <c:crossBetween val="between"/>
        <c:majorUnit val="0.1"/>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modernComment_1FD_61959128.xml><?xml version="1.0" encoding="utf-8"?>
<p188:cmLst xmlns:a="http://schemas.openxmlformats.org/drawingml/2006/main" xmlns:r="http://schemas.openxmlformats.org/officeDocument/2006/relationships" xmlns:p188="http://schemas.microsoft.com/office/powerpoint/2018/8/main">
  <p188:cm id="{9CFE7756-8E63-459E-81C3-69F9C90EAC9D}" authorId="{F7A11A2D-E2E9-ADA2-6729-3848DD78383C}" created="2022-03-24T13:32:34.860">
    <pc:sldMkLst xmlns:pc="http://schemas.microsoft.com/office/powerpoint/2013/main/command">
      <pc:docMk/>
      <pc:sldMk cId="1637191976" sldId="509"/>
    </pc:sldMkLst>
    <p188:replyLst>
      <p188:reply id="{93F716CE-B9F0-4727-B02F-EBB6627503C4}" authorId="{BC739AE7-07D6-0E8A-F45F-9C8911FCBC0D}" created="2022-03-24T14:31:16.040">
        <p188:txBody>
          <a:bodyPr/>
          <a:lstStyle/>
          <a:p>
            <a:r>
              <a:rPr lang="en-US"/>
              <a:t>done</a:t>
            </a:r>
          </a:p>
        </p188:txBody>
      </p188:reply>
      <p188:reply id="{515CB89C-A184-4B5B-88B4-687545494B5D}" authorId="{F7A11A2D-E2E9-ADA2-6729-3848DD78383C}" created="2022-03-24T14:38:56.857">
        <p188:txBody>
          <a:bodyPr/>
          <a:lstStyle/>
          <a:p>
            <a:r>
              <a:rPr lang="en-US"/>
              <a:t>thanks! - this looks perfect</a:t>
            </a:r>
          </a:p>
        </p188:txBody>
      </p188:reply>
    </p188:replyLst>
    <p188:txBody>
      <a:bodyPr/>
      <a:lstStyle/>
      <a:p>
        <a:r>
          <a:rPr lang="en-US"/>
          <a:t>[@Mirjana Pralica] this is the old graph we had - could you replace this with the high-quality access graph by race/ethnicity over time? thanks! </a:t>
        </a:r>
      </a:p>
    </p188:txBody>
  </p188:cm>
</p188:cmLst>
</file>

<file path=ppt/comments/modernComment_207_C7625029.xml><?xml version="1.0" encoding="utf-8"?>
<p188:cmLst xmlns:a="http://schemas.openxmlformats.org/drawingml/2006/main" xmlns:r="http://schemas.openxmlformats.org/officeDocument/2006/relationships" xmlns:p188="http://schemas.microsoft.com/office/powerpoint/2018/8/main">
  <p188:cm id="{BD1E0DD4-377A-48C6-9DAF-1B03547AE625}" authorId="{F7A11A2D-E2E9-ADA2-6729-3848DD78383C}" created="2022-03-24T13:41:16.720">
    <pc:sldMkLst xmlns:pc="http://schemas.microsoft.com/office/powerpoint/2013/main/command">
      <pc:docMk/>
      <pc:sldMk cId="3345109033" sldId="519"/>
    </pc:sldMkLst>
    <p188:replyLst>
      <p188:reply id="{24868E74-128B-4E5C-99F5-BE6A379A9E6C}" authorId="{BC739AE7-07D6-0E8A-F45F-9C8911FCBC0D}" created="2022-03-24T14:37:37.422">
        <p188:txBody>
          <a:bodyPr/>
          <a:lstStyle/>
          <a:p>
            <a:r>
              <a:rPr lang="en-US"/>
              <a:t>[@Meghan McCormick] we haven't created this graph but I can try to program it in today</a:t>
            </a:r>
          </a:p>
        </p188:txBody>
      </p188:reply>
      <p188:reply id="{8D03AF5F-56DC-42D5-89DB-84EA5E711A2B}" authorId="{F7A11A2D-E2E9-ADA2-6729-3848DD78383C}" created="2022-03-24T14:52:21.951">
        <p188:txBody>
          <a:bodyPr/>
          <a:lstStyle/>
          <a:p>
            <a:r>
              <a:rPr lang="en-US"/>
              <a:t>OK if it's not feasible to add before you're on vacation that is OK - i thought i had seen it in the output but maybe that was an earlier iteration.</a:t>
            </a:r>
          </a:p>
        </p188:txBody>
      </p188:reply>
      <p188:reply id="{10596241-F352-4C00-8931-96A11D4ABE9F}" authorId="{BC739AE7-07D6-0E8A-F45F-9C8911FCBC0D}" created="2022-03-25T17:18:55.154">
        <p188:txBody>
          <a:bodyPr/>
          <a:lstStyle/>
          <a:p>
            <a:r>
              <a:rPr lang="en-US"/>
              <a:t>[@Meghan McCormick] looks like it doesn't make a difference for Black and Hispanic student while it does for others</a:t>
            </a:r>
          </a:p>
        </p188:txBody>
      </p188:reply>
    </p188:replyLst>
    <p188:txBody>
      <a:bodyPr/>
      <a:lstStyle/>
      <a:p>
        <a:r>
          <a:rPr lang="en-US"/>
          <a:t>[@Mirjana Pralica] can you paste in the figures showing enrollment likelihood for Black and Hispanic students by distance to nearest school? </a:t>
        </a:r>
      </a:p>
    </p188:txBody>
  </p188:cm>
</p188:cmLst>
</file>

<file path=ppt/comments/modernComment_210_50B0A944.xml><?xml version="1.0" encoding="utf-8"?>
<p188:cmLst xmlns:a="http://schemas.openxmlformats.org/drawingml/2006/main" xmlns:r="http://schemas.openxmlformats.org/officeDocument/2006/relationships" xmlns:p188="http://schemas.microsoft.com/office/powerpoint/2018/8/main">
  <p188:cm id="{6FB194B6-482A-44CF-8950-CDBF9CA7C05F}" authorId="{F7A11A2D-E2E9-ADA2-6729-3848DD78383C}" created="2022-03-24T13:36:23.313">
    <pc:sldMkLst xmlns:pc="http://schemas.microsoft.com/office/powerpoint/2013/main/command">
      <pc:docMk/>
      <pc:sldMk cId="1353754948" sldId="528"/>
    </pc:sldMkLst>
    <p188:replyLst>
      <p188:reply id="{93D53E9F-C85A-420D-9739-A88E10A663E6}" authorId="{BC739AE7-07D6-0E8A-F45F-9C8911FCBC0D}" created="2022-03-24T14:35:03.513">
        <p188:txBody>
          <a:bodyPr/>
          <a:lstStyle/>
          <a:p>
            <a:r>
              <a:rPr lang="en-US"/>
              <a:t>[@Meghan McCormick] I'm assuming proximity to high-quality school, but I pasted both just in case you need them</a:t>
            </a:r>
          </a:p>
        </p188:txBody>
      </p188:reply>
      <p188:reply id="{4A66200C-9638-45B8-95D7-E7BD47993FB1}" authorId="{F7A11A2D-E2E9-ADA2-6729-3848DD78383C}" created="2022-03-24T14:46:10.012">
        <p188:txBody>
          <a:bodyPr/>
          <a:lstStyle/>
          <a:p>
            <a:r>
              <a:rPr lang="en-US"/>
              <a:t>yes thanks! this works. you're right - i did originally mean HQ </a:t>
            </a:r>
          </a:p>
        </p188:txBody>
      </p188:reply>
    </p188:replyLst>
    <p188:txBody>
      <a:bodyPr/>
      <a:lstStyle/>
      <a:p>
        <a:r>
          <a:rPr lang="en-US"/>
          <a:t>[@Mirjana Pralica] can you paste in the proximity change over time by race/ethnicity here? thanks!</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6A26F5-8CA3-4482-B14E-6D848FC2232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4B6224C-EA15-48D5-92A5-9227F20C8212}">
      <dgm:prSet phldrT="[Text]" custT="1"/>
      <dgm:spPr>
        <a:solidFill>
          <a:schemeClr val="accent5">
            <a:lumMod val="75000"/>
          </a:schemeClr>
        </a:solidFill>
      </dgm:spPr>
      <dgm:t>
        <a:bodyPr/>
        <a:lstStyle/>
        <a:p>
          <a:r>
            <a:rPr lang="en-US" sz="1800" b="1" spc="300" dirty="0">
              <a:latin typeface="Calibri" panose="020F0502020204030204" pitchFamily="34" charset="0"/>
              <a:ea typeface="Montserrat"/>
              <a:cs typeface="Calibri" panose="020F0502020204030204" pitchFamily="34" charset="0"/>
              <a:sym typeface="Montserrat"/>
            </a:rPr>
            <a:t>ECE Digital Passport</a:t>
          </a:r>
          <a:endParaRPr lang="en-US" sz="1800" dirty="0"/>
        </a:p>
      </dgm:t>
    </dgm:pt>
    <dgm:pt modelId="{49E3C0B7-8F40-4347-A47B-EA09B6DCE6AB}" type="parTrans" cxnId="{25B3FC23-2170-4A18-B518-BBC7260C63F0}">
      <dgm:prSet/>
      <dgm:spPr/>
      <dgm:t>
        <a:bodyPr/>
        <a:lstStyle/>
        <a:p>
          <a:endParaRPr lang="en-US"/>
        </a:p>
      </dgm:t>
    </dgm:pt>
    <dgm:pt modelId="{4A9175D7-BF8F-4676-A822-7999FA0F41CA}" type="sibTrans" cxnId="{25B3FC23-2170-4A18-B518-BBC7260C63F0}">
      <dgm:prSet/>
      <dgm:spPr/>
      <dgm:t>
        <a:bodyPr/>
        <a:lstStyle/>
        <a:p>
          <a:endParaRPr lang="en-US"/>
        </a:p>
      </dgm:t>
    </dgm:pt>
    <dgm:pt modelId="{180ACD19-F68A-497C-9833-2C8B984E40A5}">
      <dgm:prSet phldrT="[Text]" custT="1"/>
      <dgm:spPr>
        <a:solidFill>
          <a:schemeClr val="bg1">
            <a:lumMod val="95000"/>
          </a:schemeClr>
        </a:solidFill>
      </dgm:spPr>
      <dgm:t>
        <a:bodyPr/>
        <a:lstStyle/>
        <a:p>
          <a:r>
            <a:rPr lang="en-US" sz="1800" b="1" spc="300" dirty="0">
              <a:solidFill>
                <a:schemeClr val="tx1"/>
              </a:solidFill>
              <a:latin typeface="Calibri" panose="020F0502020204030204" pitchFamily="34" charset="0"/>
              <a:ea typeface="Montserrat"/>
              <a:cs typeface="Calibri" panose="020F0502020204030204" pitchFamily="34" charset="0"/>
              <a:sym typeface="Montserrat"/>
            </a:rPr>
            <a:t>Families First </a:t>
          </a:r>
          <a:endParaRPr lang="en-US" sz="1800" dirty="0">
            <a:solidFill>
              <a:schemeClr val="tx1"/>
            </a:solidFill>
          </a:endParaRPr>
        </a:p>
      </dgm:t>
    </dgm:pt>
    <dgm:pt modelId="{A774871F-DDAD-4346-95D8-38D0B63782E9}" type="parTrans" cxnId="{574EA7FA-2936-44C3-832C-D8DC90CD8FFF}">
      <dgm:prSet/>
      <dgm:spPr/>
      <dgm:t>
        <a:bodyPr/>
        <a:lstStyle/>
        <a:p>
          <a:endParaRPr lang="en-US"/>
        </a:p>
      </dgm:t>
    </dgm:pt>
    <dgm:pt modelId="{2D110A51-BF43-4691-B71F-D62F959629F5}" type="sibTrans" cxnId="{574EA7FA-2936-44C3-832C-D8DC90CD8FFF}">
      <dgm:prSet/>
      <dgm:spPr/>
      <dgm:t>
        <a:bodyPr/>
        <a:lstStyle/>
        <a:p>
          <a:endParaRPr lang="en-US"/>
        </a:p>
      </dgm:t>
    </dgm:pt>
    <dgm:pt modelId="{0F328091-E9F0-4F16-A25B-CBA517B572D2}">
      <dgm:prSet custT="1"/>
      <dgm:spPr>
        <a:solidFill>
          <a:schemeClr val="accent5">
            <a:lumMod val="60000"/>
            <a:lumOff val="40000"/>
          </a:schemeClr>
        </a:solidFill>
      </dgm:spPr>
      <dgm:t>
        <a:bodyPr/>
        <a:lstStyle/>
        <a:p>
          <a:r>
            <a:rPr lang="en-US" sz="1800" b="1" spc="300" dirty="0">
              <a:solidFill>
                <a:schemeClr val="tx1"/>
              </a:solidFill>
              <a:latin typeface="Calibri" panose="020F0502020204030204" pitchFamily="34" charset="0"/>
              <a:ea typeface="Montserrat"/>
              <a:cs typeface="Calibri" panose="020F0502020204030204" pitchFamily="34" charset="0"/>
              <a:sym typeface="Montserrat"/>
            </a:rPr>
            <a:t>Concierge/Enrollment Coach (Preschool Realtor) </a:t>
          </a:r>
        </a:p>
      </dgm:t>
    </dgm:pt>
    <dgm:pt modelId="{3E08871B-ED35-40E6-813B-A5E8A9A43390}" type="parTrans" cxnId="{9291FBBF-9B13-466F-BD5D-6ACDD39C8A4B}">
      <dgm:prSet/>
      <dgm:spPr/>
      <dgm:t>
        <a:bodyPr/>
        <a:lstStyle/>
        <a:p>
          <a:endParaRPr lang="en-US"/>
        </a:p>
      </dgm:t>
    </dgm:pt>
    <dgm:pt modelId="{07D1ACE4-EE0D-41FD-B93D-2CC02A684B8E}" type="sibTrans" cxnId="{9291FBBF-9B13-466F-BD5D-6ACDD39C8A4B}">
      <dgm:prSet/>
      <dgm:spPr/>
      <dgm:t>
        <a:bodyPr/>
        <a:lstStyle/>
        <a:p>
          <a:endParaRPr lang="en-US"/>
        </a:p>
      </dgm:t>
    </dgm:pt>
    <dgm:pt modelId="{6863BB8B-AE45-40C2-8341-5E104BE21725}">
      <dgm:prSet custT="1"/>
      <dgm:spPr>
        <a:solidFill>
          <a:schemeClr val="accent5">
            <a:lumMod val="60000"/>
            <a:lumOff val="40000"/>
          </a:schemeClr>
        </a:solidFill>
      </dgm:spPr>
      <dgm:t>
        <a:bodyPr/>
        <a:lstStyle/>
        <a:p>
          <a:r>
            <a:rPr lang="en-US" sz="1800" b="1" spc="300" dirty="0">
              <a:solidFill>
                <a:schemeClr val="tx1"/>
              </a:solidFill>
              <a:latin typeface="Calibri" panose="020F0502020204030204" pitchFamily="34" charset="0"/>
              <a:ea typeface="Montserrat"/>
              <a:cs typeface="Calibri" panose="020F0502020204030204" pitchFamily="34" charset="0"/>
              <a:sym typeface="Montserrat"/>
            </a:rPr>
            <a:t>Universal ECE Application</a:t>
          </a:r>
        </a:p>
      </dgm:t>
    </dgm:pt>
    <dgm:pt modelId="{14BBF361-6B64-4814-85FE-C8649F9A5F08}" type="parTrans" cxnId="{E27EA26F-7725-46FA-A62E-9F63346627CA}">
      <dgm:prSet/>
      <dgm:spPr/>
      <dgm:t>
        <a:bodyPr/>
        <a:lstStyle/>
        <a:p>
          <a:endParaRPr lang="en-US"/>
        </a:p>
      </dgm:t>
    </dgm:pt>
    <dgm:pt modelId="{4E5427D8-BE25-45EE-9839-98790771C86F}" type="sibTrans" cxnId="{E27EA26F-7725-46FA-A62E-9F63346627CA}">
      <dgm:prSet/>
      <dgm:spPr/>
      <dgm:t>
        <a:bodyPr/>
        <a:lstStyle/>
        <a:p>
          <a:endParaRPr lang="en-US"/>
        </a:p>
      </dgm:t>
    </dgm:pt>
    <dgm:pt modelId="{A9E43B06-FD45-4819-A2A2-5947B0CEC2F7}">
      <dgm:prSet custT="1"/>
      <dgm:spPr>
        <a:solidFill>
          <a:schemeClr val="accent5">
            <a:lumMod val="60000"/>
            <a:lumOff val="40000"/>
          </a:schemeClr>
        </a:solidFill>
      </dgm:spPr>
      <dgm:t>
        <a:bodyPr/>
        <a:lstStyle/>
        <a:p>
          <a:r>
            <a:rPr lang="en-US" sz="1800" b="1" spc="300" dirty="0">
              <a:solidFill>
                <a:schemeClr val="tx1"/>
              </a:solidFill>
              <a:latin typeface="Calibri" panose="020F0502020204030204" pitchFamily="34" charset="0"/>
              <a:ea typeface="Montserrat"/>
              <a:cs typeface="Calibri" panose="020F0502020204030204" pitchFamily="34" charset="0"/>
              <a:sym typeface="Montserrat"/>
            </a:rPr>
            <a:t>Equitable Funding</a:t>
          </a:r>
        </a:p>
      </dgm:t>
    </dgm:pt>
    <dgm:pt modelId="{B09EF6EE-4566-4253-B5C1-4AEC58F13BA1}" type="parTrans" cxnId="{21D98A2C-EBEB-40D5-883C-A863E447FAD2}">
      <dgm:prSet/>
      <dgm:spPr/>
      <dgm:t>
        <a:bodyPr/>
        <a:lstStyle/>
        <a:p>
          <a:endParaRPr lang="en-US"/>
        </a:p>
      </dgm:t>
    </dgm:pt>
    <dgm:pt modelId="{3FB64517-A2AF-45E4-B556-83BFAE5C926B}" type="sibTrans" cxnId="{21D98A2C-EBEB-40D5-883C-A863E447FAD2}">
      <dgm:prSet/>
      <dgm:spPr/>
      <dgm:t>
        <a:bodyPr/>
        <a:lstStyle/>
        <a:p>
          <a:endParaRPr lang="en-US"/>
        </a:p>
      </dgm:t>
    </dgm:pt>
    <dgm:pt modelId="{F308D2A8-8040-40B2-A812-E790497978FC}">
      <dgm:prSet custT="1"/>
      <dgm:spPr>
        <a:solidFill>
          <a:schemeClr val="bg1">
            <a:lumMod val="95000"/>
          </a:schemeClr>
        </a:solidFill>
      </dgm:spPr>
      <dgm:t>
        <a:bodyPr/>
        <a:lstStyle/>
        <a:p>
          <a:r>
            <a:rPr lang="en-US" sz="1800" b="1" spc="300" dirty="0">
              <a:solidFill>
                <a:schemeClr val="tx1"/>
              </a:solidFill>
              <a:latin typeface="Calibri" panose="020F0502020204030204" pitchFamily="34" charset="0"/>
              <a:ea typeface="Montserrat"/>
              <a:cs typeface="Calibri" panose="020F0502020204030204" pitchFamily="34" charset="0"/>
              <a:sym typeface="Montserrat"/>
            </a:rPr>
            <a:t>Interactive Enrollment Map </a:t>
          </a:r>
        </a:p>
      </dgm:t>
    </dgm:pt>
    <dgm:pt modelId="{54ECAA68-8573-446E-AD0B-C92AFC5FE83C}" type="parTrans" cxnId="{710717FC-C844-4FDB-A4C1-D994A1953391}">
      <dgm:prSet/>
      <dgm:spPr/>
      <dgm:t>
        <a:bodyPr/>
        <a:lstStyle/>
        <a:p>
          <a:endParaRPr lang="en-US"/>
        </a:p>
      </dgm:t>
    </dgm:pt>
    <dgm:pt modelId="{CFF6DA63-2EEA-4D1F-A7B2-7B3305D793A6}" type="sibTrans" cxnId="{710717FC-C844-4FDB-A4C1-D994A1953391}">
      <dgm:prSet/>
      <dgm:spPr/>
      <dgm:t>
        <a:bodyPr/>
        <a:lstStyle/>
        <a:p>
          <a:endParaRPr lang="en-US"/>
        </a:p>
      </dgm:t>
    </dgm:pt>
    <dgm:pt modelId="{CD77975B-6E43-4578-ACE1-9BEC16537308}">
      <dgm:prSet custT="1"/>
      <dgm:spPr>
        <a:solidFill>
          <a:schemeClr val="bg1">
            <a:lumMod val="95000"/>
          </a:schemeClr>
        </a:solidFill>
      </dgm:spPr>
      <dgm:t>
        <a:bodyPr/>
        <a:lstStyle/>
        <a:p>
          <a:r>
            <a:rPr lang="en-US" sz="1800" b="1" spc="300" dirty="0">
              <a:solidFill>
                <a:schemeClr val="tx1"/>
              </a:solidFill>
              <a:latin typeface="Calibri" panose="020F0502020204030204" pitchFamily="34" charset="0"/>
              <a:ea typeface="Montserrat"/>
              <a:cs typeface="Calibri" panose="020F0502020204030204" pitchFamily="34" charset="0"/>
              <a:sym typeface="Montserrat"/>
            </a:rPr>
            <a:t>Bridge to Better Campaign </a:t>
          </a:r>
        </a:p>
      </dgm:t>
    </dgm:pt>
    <dgm:pt modelId="{C70224F0-6005-4507-B360-21D0E26FE6A3}" type="parTrans" cxnId="{0D3BE640-0D39-4396-BB5F-2BFA39944275}">
      <dgm:prSet/>
      <dgm:spPr/>
      <dgm:t>
        <a:bodyPr/>
        <a:lstStyle/>
        <a:p>
          <a:endParaRPr lang="en-US"/>
        </a:p>
      </dgm:t>
    </dgm:pt>
    <dgm:pt modelId="{3722B89B-36D1-443D-BA43-1F2EF087725E}" type="sibTrans" cxnId="{0D3BE640-0D39-4396-BB5F-2BFA39944275}">
      <dgm:prSet/>
      <dgm:spPr/>
      <dgm:t>
        <a:bodyPr/>
        <a:lstStyle/>
        <a:p>
          <a:endParaRPr lang="en-US"/>
        </a:p>
      </dgm:t>
    </dgm:pt>
    <dgm:pt modelId="{2AA7DDAC-B126-4133-9AFB-8A5E7F1F80D1}">
      <dgm:prSet custT="1"/>
      <dgm:spPr>
        <a:solidFill>
          <a:schemeClr val="bg1">
            <a:lumMod val="95000"/>
          </a:schemeClr>
        </a:solidFill>
      </dgm:spPr>
      <dgm:t>
        <a:bodyPr/>
        <a:lstStyle/>
        <a:p>
          <a:r>
            <a:rPr lang="en-US" sz="1800" b="1" spc="300" dirty="0">
              <a:solidFill>
                <a:schemeClr val="tx1"/>
              </a:solidFill>
              <a:latin typeface="Calibri" panose="020F0502020204030204" pitchFamily="34" charset="0"/>
              <a:ea typeface="Montserrat"/>
              <a:cs typeface="Calibri" panose="020F0502020204030204" pitchFamily="34" charset="0"/>
              <a:sym typeface="Montserrat"/>
            </a:rPr>
            <a:t>Placeholder One-Pager</a:t>
          </a:r>
        </a:p>
      </dgm:t>
    </dgm:pt>
    <dgm:pt modelId="{FC5964F3-5D14-4E39-A241-32F5F408EAE1}" type="parTrans" cxnId="{59019286-8B12-4DA2-AFD2-E6901ABED079}">
      <dgm:prSet/>
      <dgm:spPr/>
      <dgm:t>
        <a:bodyPr/>
        <a:lstStyle/>
        <a:p>
          <a:endParaRPr lang="en-US"/>
        </a:p>
      </dgm:t>
    </dgm:pt>
    <dgm:pt modelId="{0F31EDC1-B001-4180-A96B-5BD8DACAFB05}" type="sibTrans" cxnId="{59019286-8B12-4DA2-AFD2-E6901ABED079}">
      <dgm:prSet/>
      <dgm:spPr/>
      <dgm:t>
        <a:bodyPr/>
        <a:lstStyle/>
        <a:p>
          <a:endParaRPr lang="en-US"/>
        </a:p>
      </dgm:t>
    </dgm:pt>
    <dgm:pt modelId="{43A1C192-CF7E-4C53-92D5-3197F4BC23C3}" type="pres">
      <dgm:prSet presAssocID="{686A26F5-8CA3-4482-B14E-6D848FC22328}" presName="diagram" presStyleCnt="0">
        <dgm:presLayoutVars>
          <dgm:dir/>
          <dgm:resizeHandles val="exact"/>
        </dgm:presLayoutVars>
      </dgm:prSet>
      <dgm:spPr/>
    </dgm:pt>
    <dgm:pt modelId="{08BBFE39-70F7-4B6F-9B48-C9B7E106D7A5}" type="pres">
      <dgm:prSet presAssocID="{14B6224C-EA15-48D5-92A5-9227F20C8212}" presName="node" presStyleLbl="node1" presStyleIdx="0" presStyleCnt="8">
        <dgm:presLayoutVars>
          <dgm:bulletEnabled val="1"/>
        </dgm:presLayoutVars>
      </dgm:prSet>
      <dgm:spPr/>
    </dgm:pt>
    <dgm:pt modelId="{399F023F-5F3B-47F5-8D80-D781F7B06064}" type="pres">
      <dgm:prSet presAssocID="{4A9175D7-BF8F-4676-A822-7999FA0F41CA}" presName="sibTrans" presStyleCnt="0"/>
      <dgm:spPr/>
    </dgm:pt>
    <dgm:pt modelId="{242DE515-E0C9-4863-AC17-D7076CBD0C4A}" type="pres">
      <dgm:prSet presAssocID="{0F328091-E9F0-4F16-A25B-CBA517B572D2}" presName="node" presStyleLbl="node1" presStyleIdx="1" presStyleCnt="8">
        <dgm:presLayoutVars>
          <dgm:bulletEnabled val="1"/>
        </dgm:presLayoutVars>
      </dgm:prSet>
      <dgm:spPr/>
    </dgm:pt>
    <dgm:pt modelId="{F5A5E7EA-29DB-4664-8D50-96D6FBA2078A}" type="pres">
      <dgm:prSet presAssocID="{07D1ACE4-EE0D-41FD-B93D-2CC02A684B8E}" presName="sibTrans" presStyleCnt="0"/>
      <dgm:spPr/>
    </dgm:pt>
    <dgm:pt modelId="{B3CE5C0E-DCCB-493D-A51E-FEF753622ECB}" type="pres">
      <dgm:prSet presAssocID="{6863BB8B-AE45-40C2-8341-5E104BE21725}" presName="node" presStyleLbl="node1" presStyleIdx="2" presStyleCnt="8" custLinFactNeighborX="-3078" custLinFactNeighborY="-238">
        <dgm:presLayoutVars>
          <dgm:bulletEnabled val="1"/>
        </dgm:presLayoutVars>
      </dgm:prSet>
      <dgm:spPr/>
    </dgm:pt>
    <dgm:pt modelId="{32D91B69-7607-4623-A111-E9D2CA9B63C1}" type="pres">
      <dgm:prSet presAssocID="{4E5427D8-BE25-45EE-9839-98790771C86F}" presName="sibTrans" presStyleCnt="0"/>
      <dgm:spPr/>
    </dgm:pt>
    <dgm:pt modelId="{DAF8530A-27B5-4648-AEDE-39C6C7F26EAD}" type="pres">
      <dgm:prSet presAssocID="{A9E43B06-FD45-4819-A2A2-5947B0CEC2F7}" presName="node" presStyleLbl="node1" presStyleIdx="3" presStyleCnt="8" custLinFactNeighborY="1818">
        <dgm:presLayoutVars>
          <dgm:bulletEnabled val="1"/>
        </dgm:presLayoutVars>
      </dgm:prSet>
      <dgm:spPr/>
    </dgm:pt>
    <dgm:pt modelId="{53EF1E6A-7CBA-4264-80AD-5165F184FF91}" type="pres">
      <dgm:prSet presAssocID="{3FB64517-A2AF-45E4-B556-83BFAE5C926B}" presName="sibTrans" presStyleCnt="0"/>
      <dgm:spPr/>
    </dgm:pt>
    <dgm:pt modelId="{98399B9B-AE1F-4D04-8F7F-4852D157B6C3}" type="pres">
      <dgm:prSet presAssocID="{180ACD19-F68A-497C-9833-2C8B984E40A5}" presName="node" presStyleLbl="node1" presStyleIdx="4" presStyleCnt="8">
        <dgm:presLayoutVars>
          <dgm:bulletEnabled val="1"/>
        </dgm:presLayoutVars>
      </dgm:prSet>
      <dgm:spPr/>
    </dgm:pt>
    <dgm:pt modelId="{ECF48E2F-46D3-4544-A03E-D1E03A9E1000}" type="pres">
      <dgm:prSet presAssocID="{2D110A51-BF43-4691-B71F-D62F959629F5}" presName="sibTrans" presStyleCnt="0"/>
      <dgm:spPr/>
    </dgm:pt>
    <dgm:pt modelId="{14853FED-552B-48C9-A0F6-D044C25EF570}" type="pres">
      <dgm:prSet presAssocID="{F308D2A8-8040-40B2-A812-E790497978FC}" presName="node" presStyleLbl="node1" presStyleIdx="5" presStyleCnt="8">
        <dgm:presLayoutVars>
          <dgm:bulletEnabled val="1"/>
        </dgm:presLayoutVars>
      </dgm:prSet>
      <dgm:spPr/>
    </dgm:pt>
    <dgm:pt modelId="{AA2F4F81-E240-4614-A543-30637E1FEBD9}" type="pres">
      <dgm:prSet presAssocID="{CFF6DA63-2EEA-4D1F-A7B2-7B3305D793A6}" presName="sibTrans" presStyleCnt="0"/>
      <dgm:spPr/>
    </dgm:pt>
    <dgm:pt modelId="{EBA206CA-293A-4F9E-BD11-5DDB621DF2F4}" type="pres">
      <dgm:prSet presAssocID="{CD77975B-6E43-4578-ACE1-9BEC16537308}" presName="node" presStyleLbl="node1" presStyleIdx="6" presStyleCnt="8">
        <dgm:presLayoutVars>
          <dgm:bulletEnabled val="1"/>
        </dgm:presLayoutVars>
      </dgm:prSet>
      <dgm:spPr/>
    </dgm:pt>
    <dgm:pt modelId="{EAE87FF4-6FD6-409C-9D5C-EB253AB0D07B}" type="pres">
      <dgm:prSet presAssocID="{3722B89B-36D1-443D-BA43-1F2EF087725E}" presName="sibTrans" presStyleCnt="0"/>
      <dgm:spPr/>
    </dgm:pt>
    <dgm:pt modelId="{0DE7C97E-12F7-426F-9088-7846AA84D5F2}" type="pres">
      <dgm:prSet presAssocID="{2AA7DDAC-B126-4133-9AFB-8A5E7F1F80D1}" presName="node" presStyleLbl="node1" presStyleIdx="7" presStyleCnt="8">
        <dgm:presLayoutVars>
          <dgm:bulletEnabled val="1"/>
        </dgm:presLayoutVars>
      </dgm:prSet>
      <dgm:spPr/>
    </dgm:pt>
  </dgm:ptLst>
  <dgm:cxnLst>
    <dgm:cxn modelId="{55A38307-0DE3-4688-B7F9-86C7B947A3D2}" type="presOf" srcId="{2AA7DDAC-B126-4133-9AFB-8A5E7F1F80D1}" destId="{0DE7C97E-12F7-426F-9088-7846AA84D5F2}" srcOrd="0" destOrd="0" presId="urn:microsoft.com/office/officeart/2005/8/layout/default"/>
    <dgm:cxn modelId="{F5440011-7A67-4737-9DFC-0FBE454D6C76}" type="presOf" srcId="{0F328091-E9F0-4F16-A25B-CBA517B572D2}" destId="{242DE515-E0C9-4863-AC17-D7076CBD0C4A}" srcOrd="0" destOrd="0" presId="urn:microsoft.com/office/officeart/2005/8/layout/default"/>
    <dgm:cxn modelId="{5EB79C1A-A036-447B-A809-E1900E26D21B}" type="presOf" srcId="{180ACD19-F68A-497C-9833-2C8B984E40A5}" destId="{98399B9B-AE1F-4D04-8F7F-4852D157B6C3}" srcOrd="0" destOrd="0" presId="urn:microsoft.com/office/officeart/2005/8/layout/default"/>
    <dgm:cxn modelId="{D9FE7321-3C1E-46D0-BB20-07CFED416A1A}" type="presOf" srcId="{686A26F5-8CA3-4482-B14E-6D848FC22328}" destId="{43A1C192-CF7E-4C53-92D5-3197F4BC23C3}" srcOrd="0" destOrd="0" presId="urn:microsoft.com/office/officeart/2005/8/layout/default"/>
    <dgm:cxn modelId="{25B3FC23-2170-4A18-B518-BBC7260C63F0}" srcId="{686A26F5-8CA3-4482-B14E-6D848FC22328}" destId="{14B6224C-EA15-48D5-92A5-9227F20C8212}" srcOrd="0" destOrd="0" parTransId="{49E3C0B7-8F40-4347-A47B-EA09B6DCE6AB}" sibTransId="{4A9175D7-BF8F-4676-A822-7999FA0F41CA}"/>
    <dgm:cxn modelId="{7CFB6F24-4DB2-4FA3-8F56-127F7D408396}" type="presOf" srcId="{14B6224C-EA15-48D5-92A5-9227F20C8212}" destId="{08BBFE39-70F7-4B6F-9B48-C9B7E106D7A5}" srcOrd="0" destOrd="0" presId="urn:microsoft.com/office/officeart/2005/8/layout/default"/>
    <dgm:cxn modelId="{21D98A2C-EBEB-40D5-883C-A863E447FAD2}" srcId="{686A26F5-8CA3-4482-B14E-6D848FC22328}" destId="{A9E43B06-FD45-4819-A2A2-5947B0CEC2F7}" srcOrd="3" destOrd="0" parTransId="{B09EF6EE-4566-4253-B5C1-4AEC58F13BA1}" sibTransId="{3FB64517-A2AF-45E4-B556-83BFAE5C926B}"/>
    <dgm:cxn modelId="{0D3BE640-0D39-4396-BB5F-2BFA39944275}" srcId="{686A26F5-8CA3-4482-B14E-6D848FC22328}" destId="{CD77975B-6E43-4578-ACE1-9BEC16537308}" srcOrd="6" destOrd="0" parTransId="{C70224F0-6005-4507-B360-21D0E26FE6A3}" sibTransId="{3722B89B-36D1-443D-BA43-1F2EF087725E}"/>
    <dgm:cxn modelId="{35352847-9564-4465-B966-7C4BB49AF925}" type="presOf" srcId="{F308D2A8-8040-40B2-A812-E790497978FC}" destId="{14853FED-552B-48C9-A0F6-D044C25EF570}" srcOrd="0" destOrd="0" presId="urn:microsoft.com/office/officeart/2005/8/layout/default"/>
    <dgm:cxn modelId="{310A2249-0877-48BC-BE4E-124937A0DD09}" type="presOf" srcId="{A9E43B06-FD45-4819-A2A2-5947B0CEC2F7}" destId="{DAF8530A-27B5-4648-AEDE-39C6C7F26EAD}" srcOrd="0" destOrd="0" presId="urn:microsoft.com/office/officeart/2005/8/layout/default"/>
    <dgm:cxn modelId="{6368CD4E-2891-4678-9E7A-99E043670DE8}" type="presOf" srcId="{6863BB8B-AE45-40C2-8341-5E104BE21725}" destId="{B3CE5C0E-DCCB-493D-A51E-FEF753622ECB}" srcOrd="0" destOrd="0" presId="urn:microsoft.com/office/officeart/2005/8/layout/default"/>
    <dgm:cxn modelId="{E27EA26F-7725-46FA-A62E-9F63346627CA}" srcId="{686A26F5-8CA3-4482-B14E-6D848FC22328}" destId="{6863BB8B-AE45-40C2-8341-5E104BE21725}" srcOrd="2" destOrd="0" parTransId="{14BBF361-6B64-4814-85FE-C8649F9A5F08}" sibTransId="{4E5427D8-BE25-45EE-9839-98790771C86F}"/>
    <dgm:cxn modelId="{59019286-8B12-4DA2-AFD2-E6901ABED079}" srcId="{686A26F5-8CA3-4482-B14E-6D848FC22328}" destId="{2AA7DDAC-B126-4133-9AFB-8A5E7F1F80D1}" srcOrd="7" destOrd="0" parTransId="{FC5964F3-5D14-4E39-A241-32F5F408EAE1}" sibTransId="{0F31EDC1-B001-4180-A96B-5BD8DACAFB05}"/>
    <dgm:cxn modelId="{9291FBBF-9B13-466F-BD5D-6ACDD39C8A4B}" srcId="{686A26F5-8CA3-4482-B14E-6D848FC22328}" destId="{0F328091-E9F0-4F16-A25B-CBA517B572D2}" srcOrd="1" destOrd="0" parTransId="{3E08871B-ED35-40E6-813B-A5E8A9A43390}" sibTransId="{07D1ACE4-EE0D-41FD-B93D-2CC02A684B8E}"/>
    <dgm:cxn modelId="{8EB124C8-BF4D-4A24-B532-7AF3E0C976F4}" type="presOf" srcId="{CD77975B-6E43-4578-ACE1-9BEC16537308}" destId="{EBA206CA-293A-4F9E-BD11-5DDB621DF2F4}" srcOrd="0" destOrd="0" presId="urn:microsoft.com/office/officeart/2005/8/layout/default"/>
    <dgm:cxn modelId="{574EA7FA-2936-44C3-832C-D8DC90CD8FFF}" srcId="{686A26F5-8CA3-4482-B14E-6D848FC22328}" destId="{180ACD19-F68A-497C-9833-2C8B984E40A5}" srcOrd="4" destOrd="0" parTransId="{A774871F-DDAD-4346-95D8-38D0B63782E9}" sibTransId="{2D110A51-BF43-4691-B71F-D62F959629F5}"/>
    <dgm:cxn modelId="{710717FC-C844-4FDB-A4C1-D994A1953391}" srcId="{686A26F5-8CA3-4482-B14E-6D848FC22328}" destId="{F308D2A8-8040-40B2-A812-E790497978FC}" srcOrd="5" destOrd="0" parTransId="{54ECAA68-8573-446E-AD0B-C92AFC5FE83C}" sibTransId="{CFF6DA63-2EEA-4D1F-A7B2-7B3305D793A6}"/>
    <dgm:cxn modelId="{42C8AA7D-B797-45B9-A630-E56BEAA31574}" type="presParOf" srcId="{43A1C192-CF7E-4C53-92D5-3197F4BC23C3}" destId="{08BBFE39-70F7-4B6F-9B48-C9B7E106D7A5}" srcOrd="0" destOrd="0" presId="urn:microsoft.com/office/officeart/2005/8/layout/default"/>
    <dgm:cxn modelId="{A2BAB0AA-0F5E-4925-9CC0-FBFAF673D5B9}" type="presParOf" srcId="{43A1C192-CF7E-4C53-92D5-3197F4BC23C3}" destId="{399F023F-5F3B-47F5-8D80-D781F7B06064}" srcOrd="1" destOrd="0" presId="urn:microsoft.com/office/officeart/2005/8/layout/default"/>
    <dgm:cxn modelId="{FB62FDC5-E79B-4FFF-A1D7-9AAF1FA62920}" type="presParOf" srcId="{43A1C192-CF7E-4C53-92D5-3197F4BC23C3}" destId="{242DE515-E0C9-4863-AC17-D7076CBD0C4A}" srcOrd="2" destOrd="0" presId="urn:microsoft.com/office/officeart/2005/8/layout/default"/>
    <dgm:cxn modelId="{1EAAC92B-7E6F-4A7E-9AAF-1C73E69A1BE3}" type="presParOf" srcId="{43A1C192-CF7E-4C53-92D5-3197F4BC23C3}" destId="{F5A5E7EA-29DB-4664-8D50-96D6FBA2078A}" srcOrd="3" destOrd="0" presId="urn:microsoft.com/office/officeart/2005/8/layout/default"/>
    <dgm:cxn modelId="{8B578494-E695-4D4D-A356-55081BB1FF5A}" type="presParOf" srcId="{43A1C192-CF7E-4C53-92D5-3197F4BC23C3}" destId="{B3CE5C0E-DCCB-493D-A51E-FEF753622ECB}" srcOrd="4" destOrd="0" presId="urn:microsoft.com/office/officeart/2005/8/layout/default"/>
    <dgm:cxn modelId="{83FA9FCE-835A-4934-9E6A-99CA85DD1D5D}" type="presParOf" srcId="{43A1C192-CF7E-4C53-92D5-3197F4BC23C3}" destId="{32D91B69-7607-4623-A111-E9D2CA9B63C1}" srcOrd="5" destOrd="0" presId="urn:microsoft.com/office/officeart/2005/8/layout/default"/>
    <dgm:cxn modelId="{6317B3D7-B586-4493-A92C-597A16DB2119}" type="presParOf" srcId="{43A1C192-CF7E-4C53-92D5-3197F4BC23C3}" destId="{DAF8530A-27B5-4648-AEDE-39C6C7F26EAD}" srcOrd="6" destOrd="0" presId="urn:microsoft.com/office/officeart/2005/8/layout/default"/>
    <dgm:cxn modelId="{CA5651F1-1848-495C-8DCD-3C50FBB29D48}" type="presParOf" srcId="{43A1C192-CF7E-4C53-92D5-3197F4BC23C3}" destId="{53EF1E6A-7CBA-4264-80AD-5165F184FF91}" srcOrd="7" destOrd="0" presId="urn:microsoft.com/office/officeart/2005/8/layout/default"/>
    <dgm:cxn modelId="{146B156B-2FB7-4F9A-ACBE-6A777FBEA692}" type="presParOf" srcId="{43A1C192-CF7E-4C53-92D5-3197F4BC23C3}" destId="{98399B9B-AE1F-4D04-8F7F-4852D157B6C3}" srcOrd="8" destOrd="0" presId="urn:microsoft.com/office/officeart/2005/8/layout/default"/>
    <dgm:cxn modelId="{B8D36F02-E4CA-4361-B3BD-17E59CEA42AB}" type="presParOf" srcId="{43A1C192-CF7E-4C53-92D5-3197F4BC23C3}" destId="{ECF48E2F-46D3-4544-A03E-D1E03A9E1000}" srcOrd="9" destOrd="0" presId="urn:microsoft.com/office/officeart/2005/8/layout/default"/>
    <dgm:cxn modelId="{1829E096-E249-450A-ADC6-0CF94C959F60}" type="presParOf" srcId="{43A1C192-CF7E-4C53-92D5-3197F4BC23C3}" destId="{14853FED-552B-48C9-A0F6-D044C25EF570}" srcOrd="10" destOrd="0" presId="urn:microsoft.com/office/officeart/2005/8/layout/default"/>
    <dgm:cxn modelId="{C6884604-35DC-4580-894B-862CE0492D8F}" type="presParOf" srcId="{43A1C192-CF7E-4C53-92D5-3197F4BC23C3}" destId="{AA2F4F81-E240-4614-A543-30637E1FEBD9}" srcOrd="11" destOrd="0" presId="urn:microsoft.com/office/officeart/2005/8/layout/default"/>
    <dgm:cxn modelId="{5B5D726F-9820-465A-983D-FD9B0AEA497F}" type="presParOf" srcId="{43A1C192-CF7E-4C53-92D5-3197F4BC23C3}" destId="{EBA206CA-293A-4F9E-BD11-5DDB621DF2F4}" srcOrd="12" destOrd="0" presId="urn:microsoft.com/office/officeart/2005/8/layout/default"/>
    <dgm:cxn modelId="{35600878-5CE2-4BF9-9877-645F00DD2147}" type="presParOf" srcId="{43A1C192-CF7E-4C53-92D5-3197F4BC23C3}" destId="{EAE87FF4-6FD6-409C-9D5C-EB253AB0D07B}" srcOrd="13" destOrd="0" presId="urn:microsoft.com/office/officeart/2005/8/layout/default"/>
    <dgm:cxn modelId="{55D7513C-2057-4E33-82AD-83C8C62F1C91}" type="presParOf" srcId="{43A1C192-CF7E-4C53-92D5-3197F4BC23C3}" destId="{0DE7C97E-12F7-426F-9088-7846AA84D5F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5B76772-87A0-4C6D-BCD1-897E0F46F669}"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US"/>
        </a:p>
      </dgm:t>
    </dgm:pt>
    <dgm:pt modelId="{6C6EE871-9FCE-4BE5-9A1C-55F64B3FC0DC}">
      <dgm:prSet phldrT="[Text]" custT="1"/>
      <dgm:spPr/>
      <dgm:t>
        <a:bodyPr/>
        <a:lstStyle/>
        <a:p>
          <a:r>
            <a:rPr lang="en-US" sz="2000" dirty="0"/>
            <a:t>Disaggregation highlights disparities but likely masks important variation across the district – more work is needed to unpack heterogeneity by systems and processes. Findings are non-experimental. </a:t>
          </a:r>
        </a:p>
      </dgm:t>
    </dgm:pt>
    <dgm:pt modelId="{D5BC22DA-7D66-4769-9505-E8F8894391DA}" type="parTrans" cxnId="{5762AD71-1293-4777-9F73-999CAC695FE9}">
      <dgm:prSet/>
      <dgm:spPr/>
      <dgm:t>
        <a:bodyPr/>
        <a:lstStyle/>
        <a:p>
          <a:endParaRPr lang="en-US" sz="2400"/>
        </a:p>
      </dgm:t>
    </dgm:pt>
    <dgm:pt modelId="{B6439669-0C4A-4FCA-B371-882B8C3470BF}" type="sibTrans" cxnId="{5762AD71-1293-4777-9F73-999CAC695FE9}">
      <dgm:prSet/>
      <dgm:spPr/>
      <dgm:t>
        <a:bodyPr/>
        <a:lstStyle/>
        <a:p>
          <a:endParaRPr lang="en-US" sz="2400"/>
        </a:p>
      </dgm:t>
    </dgm:pt>
    <dgm:pt modelId="{C79E0E9D-7EFB-4A93-BD88-0628B94282C9}">
      <dgm:prSet phldrT="[Text]" custT="1"/>
      <dgm:spPr/>
      <dgm:t>
        <a:bodyPr/>
        <a:lstStyle/>
        <a:p>
          <a:r>
            <a:rPr lang="en-US" sz="2000" dirty="0"/>
            <a:t>Disaggregation of data relies on BPS district’s strategy for operationalizing race and ethnicity; grouping students in this way creates neat but likely inaccurate categories and masks critical variation in experiences. </a:t>
          </a:r>
        </a:p>
      </dgm:t>
    </dgm:pt>
    <dgm:pt modelId="{3FF816E6-B634-43E9-A326-1976EE3D9241}" type="parTrans" cxnId="{EEE39109-8D6E-49B9-95DD-2BFE4D87E6F1}">
      <dgm:prSet/>
      <dgm:spPr/>
      <dgm:t>
        <a:bodyPr/>
        <a:lstStyle/>
        <a:p>
          <a:endParaRPr lang="en-US" sz="2400"/>
        </a:p>
      </dgm:t>
    </dgm:pt>
    <dgm:pt modelId="{49763AD2-B751-4576-846E-4D4216EAF923}" type="sibTrans" cxnId="{EEE39109-8D6E-49B9-95DD-2BFE4D87E6F1}">
      <dgm:prSet/>
      <dgm:spPr/>
      <dgm:t>
        <a:bodyPr/>
        <a:lstStyle/>
        <a:p>
          <a:endParaRPr lang="en-US" sz="2400"/>
        </a:p>
      </dgm:t>
    </dgm:pt>
    <dgm:pt modelId="{71B0ABC9-EBA1-4959-B49F-BA7C5DDA5FC4}">
      <dgm:prSet phldrT="[Text]" custT="1"/>
      <dgm:spPr/>
      <dgm:t>
        <a:bodyPr/>
        <a:lstStyle/>
        <a:p>
          <a:r>
            <a:rPr lang="en-US" sz="2000" dirty="0"/>
            <a:t>Need to consider alternative school quality measures as test scores can be problematic indicators and really reflect the income of the students who attend the school.</a:t>
          </a:r>
        </a:p>
      </dgm:t>
    </dgm:pt>
    <dgm:pt modelId="{1EBFF8E1-182A-4E2F-92D4-AAF36C8C8518}" type="parTrans" cxnId="{984CC5BC-175E-46A8-8435-E97B54394081}">
      <dgm:prSet/>
      <dgm:spPr/>
      <dgm:t>
        <a:bodyPr/>
        <a:lstStyle/>
        <a:p>
          <a:endParaRPr lang="en-US" sz="2400"/>
        </a:p>
      </dgm:t>
    </dgm:pt>
    <dgm:pt modelId="{F7B409B9-2ED7-4516-9490-CE4D38BAF651}" type="sibTrans" cxnId="{984CC5BC-175E-46A8-8435-E97B54394081}">
      <dgm:prSet/>
      <dgm:spPr/>
      <dgm:t>
        <a:bodyPr/>
        <a:lstStyle/>
        <a:p>
          <a:endParaRPr lang="en-US" sz="2400"/>
        </a:p>
      </dgm:t>
    </dgm:pt>
    <dgm:pt modelId="{83C70EC1-2E4F-4EE2-9B80-DC3F4A798C6C}" type="pres">
      <dgm:prSet presAssocID="{75B76772-87A0-4C6D-BCD1-897E0F46F669}" presName="linear" presStyleCnt="0">
        <dgm:presLayoutVars>
          <dgm:dir/>
          <dgm:animLvl val="lvl"/>
          <dgm:resizeHandles val="exact"/>
        </dgm:presLayoutVars>
      </dgm:prSet>
      <dgm:spPr/>
    </dgm:pt>
    <dgm:pt modelId="{86D4D1E2-F774-4976-B51C-5DD0A1FABF35}" type="pres">
      <dgm:prSet presAssocID="{6C6EE871-9FCE-4BE5-9A1C-55F64B3FC0DC}" presName="parentLin" presStyleCnt="0"/>
      <dgm:spPr/>
    </dgm:pt>
    <dgm:pt modelId="{83A27FCF-8FAC-47E0-AE64-72914A699373}" type="pres">
      <dgm:prSet presAssocID="{6C6EE871-9FCE-4BE5-9A1C-55F64B3FC0DC}" presName="parentLeftMargin" presStyleLbl="node1" presStyleIdx="0" presStyleCnt="3"/>
      <dgm:spPr/>
    </dgm:pt>
    <dgm:pt modelId="{67250BAC-82A0-4A7B-ABAE-45BFC99EC757}" type="pres">
      <dgm:prSet presAssocID="{6C6EE871-9FCE-4BE5-9A1C-55F64B3FC0DC}" presName="parentText" presStyleLbl="node1" presStyleIdx="0" presStyleCnt="3" custScaleX="135540" custScaleY="217039">
        <dgm:presLayoutVars>
          <dgm:chMax val="0"/>
          <dgm:bulletEnabled val="1"/>
        </dgm:presLayoutVars>
      </dgm:prSet>
      <dgm:spPr/>
    </dgm:pt>
    <dgm:pt modelId="{D912829A-6952-49DD-A04E-83CB463A5621}" type="pres">
      <dgm:prSet presAssocID="{6C6EE871-9FCE-4BE5-9A1C-55F64B3FC0DC}" presName="negativeSpace" presStyleCnt="0"/>
      <dgm:spPr/>
    </dgm:pt>
    <dgm:pt modelId="{1B909497-B195-46B0-8DF6-389D1C25CCFA}" type="pres">
      <dgm:prSet presAssocID="{6C6EE871-9FCE-4BE5-9A1C-55F64B3FC0DC}" presName="childText" presStyleLbl="conFgAcc1" presStyleIdx="0" presStyleCnt="3">
        <dgm:presLayoutVars>
          <dgm:bulletEnabled val="1"/>
        </dgm:presLayoutVars>
      </dgm:prSet>
      <dgm:spPr/>
    </dgm:pt>
    <dgm:pt modelId="{DD7CE121-2450-4111-8542-5F2BC82C8B9D}" type="pres">
      <dgm:prSet presAssocID="{B6439669-0C4A-4FCA-B371-882B8C3470BF}" presName="spaceBetweenRectangles" presStyleCnt="0"/>
      <dgm:spPr/>
    </dgm:pt>
    <dgm:pt modelId="{6938E6AE-5554-495B-BF10-BAF52D9851A2}" type="pres">
      <dgm:prSet presAssocID="{C79E0E9D-7EFB-4A93-BD88-0628B94282C9}" presName="parentLin" presStyleCnt="0"/>
      <dgm:spPr/>
    </dgm:pt>
    <dgm:pt modelId="{FBACEB89-BA1C-43C5-90A4-A7143D8AEDE6}" type="pres">
      <dgm:prSet presAssocID="{C79E0E9D-7EFB-4A93-BD88-0628B94282C9}" presName="parentLeftMargin" presStyleLbl="node1" presStyleIdx="0" presStyleCnt="3"/>
      <dgm:spPr/>
    </dgm:pt>
    <dgm:pt modelId="{9714A906-6A7B-499B-B530-EE420F315996}" type="pres">
      <dgm:prSet presAssocID="{C79E0E9D-7EFB-4A93-BD88-0628B94282C9}" presName="parentText" presStyleLbl="node1" presStyleIdx="1" presStyleCnt="3" custScaleX="136062" custScaleY="217039">
        <dgm:presLayoutVars>
          <dgm:chMax val="0"/>
          <dgm:bulletEnabled val="1"/>
        </dgm:presLayoutVars>
      </dgm:prSet>
      <dgm:spPr/>
    </dgm:pt>
    <dgm:pt modelId="{995C3105-74B3-4568-BE9E-B80332F00B3E}" type="pres">
      <dgm:prSet presAssocID="{C79E0E9D-7EFB-4A93-BD88-0628B94282C9}" presName="negativeSpace" presStyleCnt="0"/>
      <dgm:spPr/>
    </dgm:pt>
    <dgm:pt modelId="{F98EA2FB-A338-48E7-8C10-05BDC8DB8D71}" type="pres">
      <dgm:prSet presAssocID="{C79E0E9D-7EFB-4A93-BD88-0628B94282C9}" presName="childText" presStyleLbl="conFgAcc1" presStyleIdx="1" presStyleCnt="3">
        <dgm:presLayoutVars>
          <dgm:bulletEnabled val="1"/>
        </dgm:presLayoutVars>
      </dgm:prSet>
      <dgm:spPr/>
    </dgm:pt>
    <dgm:pt modelId="{E56774B8-070C-446D-8446-96D842CAC271}" type="pres">
      <dgm:prSet presAssocID="{49763AD2-B751-4576-846E-4D4216EAF923}" presName="spaceBetweenRectangles" presStyleCnt="0"/>
      <dgm:spPr/>
    </dgm:pt>
    <dgm:pt modelId="{CA8E2433-8A4C-4433-AA79-942DBDA0CCD6}" type="pres">
      <dgm:prSet presAssocID="{71B0ABC9-EBA1-4959-B49F-BA7C5DDA5FC4}" presName="parentLin" presStyleCnt="0"/>
      <dgm:spPr/>
    </dgm:pt>
    <dgm:pt modelId="{3E320246-3246-47D6-ABC1-DE484EC552FD}" type="pres">
      <dgm:prSet presAssocID="{71B0ABC9-EBA1-4959-B49F-BA7C5DDA5FC4}" presName="parentLeftMargin" presStyleLbl="node1" presStyleIdx="1" presStyleCnt="3"/>
      <dgm:spPr/>
    </dgm:pt>
    <dgm:pt modelId="{377868C2-C277-4D44-8926-AD0878E5E786}" type="pres">
      <dgm:prSet presAssocID="{71B0ABC9-EBA1-4959-B49F-BA7C5DDA5FC4}" presName="parentText" presStyleLbl="node1" presStyleIdx="2" presStyleCnt="3" custScaleX="137282" custScaleY="217039">
        <dgm:presLayoutVars>
          <dgm:chMax val="0"/>
          <dgm:bulletEnabled val="1"/>
        </dgm:presLayoutVars>
      </dgm:prSet>
      <dgm:spPr/>
    </dgm:pt>
    <dgm:pt modelId="{093A1DD5-CB2A-4C96-A324-F794F909DF65}" type="pres">
      <dgm:prSet presAssocID="{71B0ABC9-EBA1-4959-B49F-BA7C5DDA5FC4}" presName="negativeSpace" presStyleCnt="0"/>
      <dgm:spPr/>
    </dgm:pt>
    <dgm:pt modelId="{B85265C4-EF5B-444B-9707-1B3525024411}" type="pres">
      <dgm:prSet presAssocID="{71B0ABC9-EBA1-4959-B49F-BA7C5DDA5FC4}" presName="childText" presStyleLbl="conFgAcc1" presStyleIdx="2" presStyleCnt="3">
        <dgm:presLayoutVars>
          <dgm:bulletEnabled val="1"/>
        </dgm:presLayoutVars>
      </dgm:prSet>
      <dgm:spPr/>
    </dgm:pt>
  </dgm:ptLst>
  <dgm:cxnLst>
    <dgm:cxn modelId="{EEE39109-8D6E-49B9-95DD-2BFE4D87E6F1}" srcId="{75B76772-87A0-4C6D-BCD1-897E0F46F669}" destId="{C79E0E9D-7EFB-4A93-BD88-0628B94282C9}" srcOrd="1" destOrd="0" parTransId="{3FF816E6-B634-43E9-A326-1976EE3D9241}" sibTransId="{49763AD2-B751-4576-846E-4D4216EAF923}"/>
    <dgm:cxn modelId="{18FBCC39-88F8-4DDE-88C8-77F5DC184105}" type="presOf" srcId="{71B0ABC9-EBA1-4959-B49F-BA7C5DDA5FC4}" destId="{3E320246-3246-47D6-ABC1-DE484EC552FD}" srcOrd="0" destOrd="0" presId="urn:microsoft.com/office/officeart/2005/8/layout/list1"/>
    <dgm:cxn modelId="{6FAE0565-5737-4C8E-B6CF-09C46A2550DA}" type="presOf" srcId="{6C6EE871-9FCE-4BE5-9A1C-55F64B3FC0DC}" destId="{83A27FCF-8FAC-47E0-AE64-72914A699373}" srcOrd="0" destOrd="0" presId="urn:microsoft.com/office/officeart/2005/8/layout/list1"/>
    <dgm:cxn modelId="{25A78A46-431F-4199-A96B-4D94C8B47E6B}" type="presOf" srcId="{71B0ABC9-EBA1-4959-B49F-BA7C5DDA5FC4}" destId="{377868C2-C277-4D44-8926-AD0878E5E786}" srcOrd="1" destOrd="0" presId="urn:microsoft.com/office/officeart/2005/8/layout/list1"/>
    <dgm:cxn modelId="{5762AD71-1293-4777-9F73-999CAC695FE9}" srcId="{75B76772-87A0-4C6D-BCD1-897E0F46F669}" destId="{6C6EE871-9FCE-4BE5-9A1C-55F64B3FC0DC}" srcOrd="0" destOrd="0" parTransId="{D5BC22DA-7D66-4769-9505-E8F8894391DA}" sibTransId="{B6439669-0C4A-4FCA-B371-882B8C3470BF}"/>
    <dgm:cxn modelId="{5C5736AB-8289-458F-9163-936A353B214A}" type="presOf" srcId="{C79E0E9D-7EFB-4A93-BD88-0628B94282C9}" destId="{FBACEB89-BA1C-43C5-90A4-A7143D8AEDE6}" srcOrd="0" destOrd="0" presId="urn:microsoft.com/office/officeart/2005/8/layout/list1"/>
    <dgm:cxn modelId="{984CC5BC-175E-46A8-8435-E97B54394081}" srcId="{75B76772-87A0-4C6D-BCD1-897E0F46F669}" destId="{71B0ABC9-EBA1-4959-B49F-BA7C5DDA5FC4}" srcOrd="2" destOrd="0" parTransId="{1EBFF8E1-182A-4E2F-92D4-AAF36C8C8518}" sibTransId="{F7B409B9-2ED7-4516-9490-CE4D38BAF651}"/>
    <dgm:cxn modelId="{4D9650D3-D6F4-40B6-913F-FDE8E6B622F9}" type="presOf" srcId="{C79E0E9D-7EFB-4A93-BD88-0628B94282C9}" destId="{9714A906-6A7B-499B-B530-EE420F315996}" srcOrd="1" destOrd="0" presId="urn:microsoft.com/office/officeart/2005/8/layout/list1"/>
    <dgm:cxn modelId="{034E83D8-0C8A-4DE2-B7E3-A0C614D40377}" type="presOf" srcId="{6C6EE871-9FCE-4BE5-9A1C-55F64B3FC0DC}" destId="{67250BAC-82A0-4A7B-ABAE-45BFC99EC757}" srcOrd="1" destOrd="0" presId="urn:microsoft.com/office/officeart/2005/8/layout/list1"/>
    <dgm:cxn modelId="{47AB0FFD-E609-4B06-BF73-0896BAF02FA5}" type="presOf" srcId="{75B76772-87A0-4C6D-BCD1-897E0F46F669}" destId="{83C70EC1-2E4F-4EE2-9B80-DC3F4A798C6C}" srcOrd="0" destOrd="0" presId="urn:microsoft.com/office/officeart/2005/8/layout/list1"/>
    <dgm:cxn modelId="{E1616461-D59C-4117-8619-6B5B998F2DA3}" type="presParOf" srcId="{83C70EC1-2E4F-4EE2-9B80-DC3F4A798C6C}" destId="{86D4D1E2-F774-4976-B51C-5DD0A1FABF35}" srcOrd="0" destOrd="0" presId="urn:microsoft.com/office/officeart/2005/8/layout/list1"/>
    <dgm:cxn modelId="{5899A484-EF11-4E7F-85F5-34F2DCA19714}" type="presParOf" srcId="{86D4D1E2-F774-4976-B51C-5DD0A1FABF35}" destId="{83A27FCF-8FAC-47E0-AE64-72914A699373}" srcOrd="0" destOrd="0" presId="urn:microsoft.com/office/officeart/2005/8/layout/list1"/>
    <dgm:cxn modelId="{5F977A39-B11B-48DA-806F-F92B9D8DC8F6}" type="presParOf" srcId="{86D4D1E2-F774-4976-B51C-5DD0A1FABF35}" destId="{67250BAC-82A0-4A7B-ABAE-45BFC99EC757}" srcOrd="1" destOrd="0" presId="urn:microsoft.com/office/officeart/2005/8/layout/list1"/>
    <dgm:cxn modelId="{3C2BA687-409A-400D-9A02-22D84A48A3F9}" type="presParOf" srcId="{83C70EC1-2E4F-4EE2-9B80-DC3F4A798C6C}" destId="{D912829A-6952-49DD-A04E-83CB463A5621}" srcOrd="1" destOrd="0" presId="urn:microsoft.com/office/officeart/2005/8/layout/list1"/>
    <dgm:cxn modelId="{DF36C0CB-4243-4F8E-B18C-FBF41FA8ACB4}" type="presParOf" srcId="{83C70EC1-2E4F-4EE2-9B80-DC3F4A798C6C}" destId="{1B909497-B195-46B0-8DF6-389D1C25CCFA}" srcOrd="2" destOrd="0" presId="urn:microsoft.com/office/officeart/2005/8/layout/list1"/>
    <dgm:cxn modelId="{25F3F086-45E7-4CD2-BB04-BE1F85AA7CD9}" type="presParOf" srcId="{83C70EC1-2E4F-4EE2-9B80-DC3F4A798C6C}" destId="{DD7CE121-2450-4111-8542-5F2BC82C8B9D}" srcOrd="3" destOrd="0" presId="urn:microsoft.com/office/officeart/2005/8/layout/list1"/>
    <dgm:cxn modelId="{F360E936-33B6-4EC6-B020-F8790A355D88}" type="presParOf" srcId="{83C70EC1-2E4F-4EE2-9B80-DC3F4A798C6C}" destId="{6938E6AE-5554-495B-BF10-BAF52D9851A2}" srcOrd="4" destOrd="0" presId="urn:microsoft.com/office/officeart/2005/8/layout/list1"/>
    <dgm:cxn modelId="{81195C48-B460-49E3-A154-FE71D8A334E3}" type="presParOf" srcId="{6938E6AE-5554-495B-BF10-BAF52D9851A2}" destId="{FBACEB89-BA1C-43C5-90A4-A7143D8AEDE6}" srcOrd="0" destOrd="0" presId="urn:microsoft.com/office/officeart/2005/8/layout/list1"/>
    <dgm:cxn modelId="{33B31F5F-F1E6-487D-AB4C-AAA65DA7B872}" type="presParOf" srcId="{6938E6AE-5554-495B-BF10-BAF52D9851A2}" destId="{9714A906-6A7B-499B-B530-EE420F315996}" srcOrd="1" destOrd="0" presId="urn:microsoft.com/office/officeart/2005/8/layout/list1"/>
    <dgm:cxn modelId="{E3141B4D-AA59-499C-B529-ADC006126CDF}" type="presParOf" srcId="{83C70EC1-2E4F-4EE2-9B80-DC3F4A798C6C}" destId="{995C3105-74B3-4568-BE9E-B80332F00B3E}" srcOrd="5" destOrd="0" presId="urn:microsoft.com/office/officeart/2005/8/layout/list1"/>
    <dgm:cxn modelId="{88C2F8B6-33F0-4227-84D5-558229B9DF1E}" type="presParOf" srcId="{83C70EC1-2E4F-4EE2-9B80-DC3F4A798C6C}" destId="{F98EA2FB-A338-48E7-8C10-05BDC8DB8D71}" srcOrd="6" destOrd="0" presId="urn:microsoft.com/office/officeart/2005/8/layout/list1"/>
    <dgm:cxn modelId="{DAE0E577-5945-4AF9-97F2-6AAF59340ACD}" type="presParOf" srcId="{83C70EC1-2E4F-4EE2-9B80-DC3F4A798C6C}" destId="{E56774B8-070C-446D-8446-96D842CAC271}" srcOrd="7" destOrd="0" presId="urn:microsoft.com/office/officeart/2005/8/layout/list1"/>
    <dgm:cxn modelId="{44647CA0-C6AE-4F5A-B540-EA12605A5C9D}" type="presParOf" srcId="{83C70EC1-2E4F-4EE2-9B80-DC3F4A798C6C}" destId="{CA8E2433-8A4C-4433-AA79-942DBDA0CCD6}" srcOrd="8" destOrd="0" presId="urn:microsoft.com/office/officeart/2005/8/layout/list1"/>
    <dgm:cxn modelId="{9545A23D-F030-496C-BB4B-7E77E1EEBEE0}" type="presParOf" srcId="{CA8E2433-8A4C-4433-AA79-942DBDA0CCD6}" destId="{3E320246-3246-47D6-ABC1-DE484EC552FD}" srcOrd="0" destOrd="0" presId="urn:microsoft.com/office/officeart/2005/8/layout/list1"/>
    <dgm:cxn modelId="{39E04C8E-43AB-49B1-B2B7-5E03C1F3A010}" type="presParOf" srcId="{CA8E2433-8A4C-4433-AA79-942DBDA0CCD6}" destId="{377868C2-C277-4D44-8926-AD0878E5E786}" srcOrd="1" destOrd="0" presId="urn:microsoft.com/office/officeart/2005/8/layout/list1"/>
    <dgm:cxn modelId="{A966A53C-82F8-4376-B30E-35B53CF5D563}" type="presParOf" srcId="{83C70EC1-2E4F-4EE2-9B80-DC3F4A798C6C}" destId="{093A1DD5-CB2A-4C96-A324-F794F909DF65}" srcOrd="9" destOrd="0" presId="urn:microsoft.com/office/officeart/2005/8/layout/list1"/>
    <dgm:cxn modelId="{65774980-5584-4DE4-84B4-1F293517DE1B}" type="presParOf" srcId="{83C70EC1-2E4F-4EE2-9B80-DC3F4A798C6C}" destId="{B85265C4-EF5B-444B-9707-1B352502441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2F025C-216E-49DC-B868-6D819A48EDCC}" type="doc">
      <dgm:prSet loTypeId="urn:microsoft.com/office/officeart/2008/layout/AlternatingHexagons" loCatId="list" qsTypeId="urn:microsoft.com/office/officeart/2005/8/quickstyle/simple1" qsCatId="simple" csTypeId="urn:microsoft.com/office/officeart/2005/8/colors/accent0_1" csCatId="mainScheme" phldr="1"/>
      <dgm:spPr/>
      <dgm:t>
        <a:bodyPr/>
        <a:lstStyle/>
        <a:p>
          <a:endParaRPr lang="en-US"/>
        </a:p>
      </dgm:t>
    </dgm:pt>
    <dgm:pt modelId="{F2AC88B1-0402-464C-AF5C-4A6741C1783D}">
      <dgm:prSet phldrT="[Text]"/>
      <dgm:spPr>
        <a:solidFill>
          <a:schemeClr val="accent2">
            <a:lumMod val="60000"/>
            <a:lumOff val="40000"/>
          </a:schemeClr>
        </a:solidFill>
      </dgm:spPr>
      <dgm:t>
        <a:bodyPr/>
        <a:lstStyle/>
        <a:p>
          <a:r>
            <a:rPr lang="en-US" b="1" dirty="0"/>
            <a:t>Who? </a:t>
          </a:r>
        </a:p>
      </dgm:t>
    </dgm:pt>
    <dgm:pt modelId="{8D192222-F952-4ACB-AF99-AD90A084F2EB}" type="parTrans" cxnId="{B2F13945-6530-4BD5-B3E5-7C4F1810CDE0}">
      <dgm:prSet/>
      <dgm:spPr/>
      <dgm:t>
        <a:bodyPr/>
        <a:lstStyle/>
        <a:p>
          <a:endParaRPr lang="en-US" b="1"/>
        </a:p>
      </dgm:t>
    </dgm:pt>
    <dgm:pt modelId="{A44B8533-96A3-40CA-8FBD-BAB7062DE872}" type="sibTrans" cxnId="{B2F13945-6530-4BD5-B3E5-7C4F1810CDE0}">
      <dgm:prSet/>
      <dgm:spPr/>
      <dgm:t>
        <a:bodyPr/>
        <a:lstStyle/>
        <a:p>
          <a:endParaRPr lang="en-US" b="1"/>
        </a:p>
      </dgm:t>
    </dgm:pt>
    <dgm:pt modelId="{1C50142E-E849-4770-A95E-8065F09CA25E}">
      <dgm:prSet phldrT="[Text]"/>
      <dgm:spPr/>
      <dgm:t>
        <a:bodyPr/>
        <a:lstStyle/>
        <a:p>
          <a:r>
            <a:rPr lang="en-US" b="1" dirty="0"/>
            <a:t>Who enrolls in universal programs?</a:t>
          </a:r>
        </a:p>
      </dgm:t>
    </dgm:pt>
    <dgm:pt modelId="{AA16725A-1E1B-4F8A-BD62-5D3D2A2498E5}" type="parTrans" cxnId="{52E00BE8-220C-41E2-AF0F-1F6BD186A7F9}">
      <dgm:prSet/>
      <dgm:spPr/>
      <dgm:t>
        <a:bodyPr/>
        <a:lstStyle/>
        <a:p>
          <a:endParaRPr lang="en-US" b="1"/>
        </a:p>
      </dgm:t>
    </dgm:pt>
    <dgm:pt modelId="{CDD071CD-239B-4675-8517-7FBC82A1E6F9}" type="sibTrans" cxnId="{52E00BE8-220C-41E2-AF0F-1F6BD186A7F9}">
      <dgm:prSet/>
      <dgm:spPr/>
      <dgm:t>
        <a:bodyPr/>
        <a:lstStyle/>
        <a:p>
          <a:endParaRPr lang="en-US" b="1"/>
        </a:p>
      </dgm:t>
    </dgm:pt>
    <dgm:pt modelId="{5FA1A3E1-CE08-419C-9C67-1CB497DA455C}">
      <dgm:prSet phldrT="[Text]"/>
      <dgm:spPr>
        <a:solidFill>
          <a:schemeClr val="accent1">
            <a:lumMod val="60000"/>
            <a:lumOff val="40000"/>
          </a:schemeClr>
        </a:solidFill>
      </dgm:spPr>
      <dgm:t>
        <a:bodyPr/>
        <a:lstStyle/>
        <a:p>
          <a:r>
            <a:rPr lang="en-US" b="1" dirty="0"/>
            <a:t>What?</a:t>
          </a:r>
        </a:p>
      </dgm:t>
    </dgm:pt>
    <dgm:pt modelId="{FF50076C-1201-4511-A0EE-54CF8F111D0F}" type="parTrans" cxnId="{6AA57A95-81F5-4715-BC12-6E34B49D5DE9}">
      <dgm:prSet/>
      <dgm:spPr/>
      <dgm:t>
        <a:bodyPr/>
        <a:lstStyle/>
        <a:p>
          <a:endParaRPr lang="en-US" b="1"/>
        </a:p>
      </dgm:t>
    </dgm:pt>
    <dgm:pt modelId="{38D7BDAE-E098-4A78-B700-8757F7B5EC56}" type="sibTrans" cxnId="{6AA57A95-81F5-4715-BC12-6E34B49D5DE9}">
      <dgm:prSet/>
      <dgm:spPr/>
      <dgm:t>
        <a:bodyPr/>
        <a:lstStyle/>
        <a:p>
          <a:endParaRPr lang="en-US" b="1"/>
        </a:p>
      </dgm:t>
    </dgm:pt>
    <dgm:pt modelId="{04731F72-B83D-4C01-B310-2EA7FEA61F7E}">
      <dgm:prSet phldrT="[Text]"/>
      <dgm:spPr/>
      <dgm:t>
        <a:bodyPr/>
        <a:lstStyle/>
        <a:p>
          <a:r>
            <a:rPr lang="en-US" b="1" dirty="0"/>
            <a:t>Does access to </a:t>
          </a:r>
          <a:r>
            <a:rPr lang="en-US" b="1" u="sng" dirty="0"/>
            <a:t>high-quality</a:t>
          </a:r>
          <a:r>
            <a:rPr lang="en-US" b="1" dirty="0"/>
            <a:t> PreK vary across groups?</a:t>
          </a:r>
        </a:p>
      </dgm:t>
    </dgm:pt>
    <dgm:pt modelId="{60A54602-A973-415D-9C30-0B31C950D95F}" type="parTrans" cxnId="{71689D01-0C45-4215-934A-7A2B168210B3}">
      <dgm:prSet/>
      <dgm:spPr/>
      <dgm:t>
        <a:bodyPr/>
        <a:lstStyle/>
        <a:p>
          <a:endParaRPr lang="en-US" b="1"/>
        </a:p>
      </dgm:t>
    </dgm:pt>
    <dgm:pt modelId="{B4251A96-70AC-4B16-A06A-BC3429B2A78E}" type="sibTrans" cxnId="{71689D01-0C45-4215-934A-7A2B168210B3}">
      <dgm:prSet/>
      <dgm:spPr/>
      <dgm:t>
        <a:bodyPr/>
        <a:lstStyle/>
        <a:p>
          <a:endParaRPr lang="en-US" b="1"/>
        </a:p>
      </dgm:t>
    </dgm:pt>
    <dgm:pt modelId="{CA4EA462-5399-4B47-AC18-F5640B19B094}">
      <dgm:prSet phldrT="[Text]"/>
      <dgm:spPr>
        <a:solidFill>
          <a:schemeClr val="accent4">
            <a:lumMod val="60000"/>
            <a:lumOff val="40000"/>
          </a:schemeClr>
        </a:solidFill>
      </dgm:spPr>
      <dgm:t>
        <a:bodyPr/>
        <a:lstStyle/>
        <a:p>
          <a:r>
            <a:rPr lang="en-US" b="1" dirty="0"/>
            <a:t>When &amp; Where?</a:t>
          </a:r>
        </a:p>
      </dgm:t>
    </dgm:pt>
    <dgm:pt modelId="{BC8465DC-2F7D-401E-8B8D-B7AF3FC5FC5A}" type="parTrans" cxnId="{BC0D3B99-B398-4D0D-8364-1721D253AEA1}">
      <dgm:prSet/>
      <dgm:spPr/>
      <dgm:t>
        <a:bodyPr/>
        <a:lstStyle/>
        <a:p>
          <a:endParaRPr lang="en-US" b="1"/>
        </a:p>
      </dgm:t>
    </dgm:pt>
    <dgm:pt modelId="{25BBB1B8-4E58-4BE4-8C5E-9D7923ED75F4}" type="sibTrans" cxnId="{BC0D3B99-B398-4D0D-8364-1721D253AEA1}">
      <dgm:prSet/>
      <dgm:spPr/>
      <dgm:t>
        <a:bodyPr/>
        <a:lstStyle/>
        <a:p>
          <a:endParaRPr lang="en-US" b="1"/>
        </a:p>
      </dgm:t>
    </dgm:pt>
    <dgm:pt modelId="{6004D276-4E41-4F63-8476-81C2F9A80E11}">
      <dgm:prSet phldrT="[Text]"/>
      <dgm:spPr/>
      <dgm:t>
        <a:bodyPr/>
        <a:lstStyle/>
        <a:p>
          <a:r>
            <a:rPr lang="en-US" b="1" dirty="0"/>
            <a:t>How do structural factors – like proximity- affect access over time for different groups? </a:t>
          </a:r>
        </a:p>
      </dgm:t>
    </dgm:pt>
    <dgm:pt modelId="{77EF3CE0-AE5C-4525-ABAF-1F7E77BF570A}" type="parTrans" cxnId="{0BBB4420-0558-4185-823A-E470B3163A2C}">
      <dgm:prSet/>
      <dgm:spPr/>
      <dgm:t>
        <a:bodyPr/>
        <a:lstStyle/>
        <a:p>
          <a:endParaRPr lang="en-US" b="1"/>
        </a:p>
      </dgm:t>
    </dgm:pt>
    <dgm:pt modelId="{E975E0B0-3FC9-4EB3-9F09-D2BB546A971D}" type="sibTrans" cxnId="{0BBB4420-0558-4185-823A-E470B3163A2C}">
      <dgm:prSet/>
      <dgm:spPr/>
      <dgm:t>
        <a:bodyPr/>
        <a:lstStyle/>
        <a:p>
          <a:endParaRPr lang="en-US" b="1"/>
        </a:p>
      </dgm:t>
    </dgm:pt>
    <dgm:pt modelId="{D338CDEC-617B-4AB5-BDDB-6E0D4CEE03E0}" type="pres">
      <dgm:prSet presAssocID="{422F025C-216E-49DC-B868-6D819A48EDCC}" presName="Name0" presStyleCnt="0">
        <dgm:presLayoutVars>
          <dgm:chMax/>
          <dgm:chPref/>
          <dgm:dir/>
          <dgm:animLvl val="lvl"/>
        </dgm:presLayoutVars>
      </dgm:prSet>
      <dgm:spPr/>
    </dgm:pt>
    <dgm:pt modelId="{35E817C3-E66E-4B8B-AF02-4220EF91E46F}" type="pres">
      <dgm:prSet presAssocID="{F2AC88B1-0402-464C-AF5C-4A6741C1783D}" presName="composite" presStyleCnt="0"/>
      <dgm:spPr/>
    </dgm:pt>
    <dgm:pt modelId="{D92CBEBC-6B10-48DC-B223-50BCCDEF8908}" type="pres">
      <dgm:prSet presAssocID="{F2AC88B1-0402-464C-AF5C-4A6741C1783D}" presName="Parent1" presStyleLbl="node1" presStyleIdx="0" presStyleCnt="6">
        <dgm:presLayoutVars>
          <dgm:chMax val="1"/>
          <dgm:chPref val="1"/>
          <dgm:bulletEnabled val="1"/>
        </dgm:presLayoutVars>
      </dgm:prSet>
      <dgm:spPr/>
    </dgm:pt>
    <dgm:pt modelId="{A68AF3E3-0C25-40BE-A136-571B321B3631}" type="pres">
      <dgm:prSet presAssocID="{F2AC88B1-0402-464C-AF5C-4A6741C1783D}" presName="Childtext1" presStyleLbl="revTx" presStyleIdx="0" presStyleCnt="3">
        <dgm:presLayoutVars>
          <dgm:chMax val="0"/>
          <dgm:chPref val="0"/>
          <dgm:bulletEnabled val="1"/>
        </dgm:presLayoutVars>
      </dgm:prSet>
      <dgm:spPr/>
    </dgm:pt>
    <dgm:pt modelId="{7E4FFD61-AD18-491A-9049-914A096AC4C3}" type="pres">
      <dgm:prSet presAssocID="{F2AC88B1-0402-464C-AF5C-4A6741C1783D}" presName="BalanceSpacing" presStyleCnt="0"/>
      <dgm:spPr/>
    </dgm:pt>
    <dgm:pt modelId="{08CC4A62-2CBE-46FF-B67E-77B9E9E5EBFA}" type="pres">
      <dgm:prSet presAssocID="{F2AC88B1-0402-464C-AF5C-4A6741C1783D}" presName="BalanceSpacing1" presStyleCnt="0"/>
      <dgm:spPr/>
    </dgm:pt>
    <dgm:pt modelId="{53A88389-64AE-466A-958A-711C9A6DD32E}" type="pres">
      <dgm:prSet presAssocID="{A44B8533-96A3-40CA-8FBD-BAB7062DE872}" presName="Accent1Text" presStyleLbl="node1" presStyleIdx="1" presStyleCnt="6"/>
      <dgm:spPr/>
    </dgm:pt>
    <dgm:pt modelId="{D9C50FE5-872B-4408-8E68-CC0560C48962}" type="pres">
      <dgm:prSet presAssocID="{A44B8533-96A3-40CA-8FBD-BAB7062DE872}" presName="spaceBetweenRectangles" presStyleCnt="0"/>
      <dgm:spPr/>
    </dgm:pt>
    <dgm:pt modelId="{D6F3FDBE-5E00-42CA-A12E-7274D3A758FA}" type="pres">
      <dgm:prSet presAssocID="{5FA1A3E1-CE08-419C-9C67-1CB497DA455C}" presName="composite" presStyleCnt="0"/>
      <dgm:spPr/>
    </dgm:pt>
    <dgm:pt modelId="{A0DAEE6F-9675-48EF-B1BE-413646535108}" type="pres">
      <dgm:prSet presAssocID="{5FA1A3E1-CE08-419C-9C67-1CB497DA455C}" presName="Parent1" presStyleLbl="node1" presStyleIdx="2" presStyleCnt="6">
        <dgm:presLayoutVars>
          <dgm:chMax val="1"/>
          <dgm:chPref val="1"/>
          <dgm:bulletEnabled val="1"/>
        </dgm:presLayoutVars>
      </dgm:prSet>
      <dgm:spPr/>
    </dgm:pt>
    <dgm:pt modelId="{2EB4FBCC-3CEF-4789-9F15-41F9FA4FA326}" type="pres">
      <dgm:prSet presAssocID="{5FA1A3E1-CE08-419C-9C67-1CB497DA455C}" presName="Childtext1" presStyleLbl="revTx" presStyleIdx="1" presStyleCnt="3">
        <dgm:presLayoutVars>
          <dgm:chMax val="0"/>
          <dgm:chPref val="0"/>
          <dgm:bulletEnabled val="1"/>
        </dgm:presLayoutVars>
      </dgm:prSet>
      <dgm:spPr/>
    </dgm:pt>
    <dgm:pt modelId="{A3D98F35-7528-4321-952E-3D270BB853E9}" type="pres">
      <dgm:prSet presAssocID="{5FA1A3E1-CE08-419C-9C67-1CB497DA455C}" presName="BalanceSpacing" presStyleCnt="0"/>
      <dgm:spPr/>
    </dgm:pt>
    <dgm:pt modelId="{0D6AB48F-445B-4F9B-9843-BFB3F8368CCF}" type="pres">
      <dgm:prSet presAssocID="{5FA1A3E1-CE08-419C-9C67-1CB497DA455C}" presName="BalanceSpacing1" presStyleCnt="0"/>
      <dgm:spPr/>
    </dgm:pt>
    <dgm:pt modelId="{52F5FCD5-862B-4493-BF6A-EFA01D0A7FAF}" type="pres">
      <dgm:prSet presAssocID="{38D7BDAE-E098-4A78-B700-8757F7B5EC56}" presName="Accent1Text" presStyleLbl="node1" presStyleIdx="3" presStyleCnt="6"/>
      <dgm:spPr/>
    </dgm:pt>
    <dgm:pt modelId="{9F56D39D-05B1-469B-A51A-29E240D32B3B}" type="pres">
      <dgm:prSet presAssocID="{38D7BDAE-E098-4A78-B700-8757F7B5EC56}" presName="spaceBetweenRectangles" presStyleCnt="0"/>
      <dgm:spPr/>
    </dgm:pt>
    <dgm:pt modelId="{02B01D7A-D373-425C-8DCB-2034FCB44F67}" type="pres">
      <dgm:prSet presAssocID="{CA4EA462-5399-4B47-AC18-F5640B19B094}" presName="composite" presStyleCnt="0"/>
      <dgm:spPr/>
    </dgm:pt>
    <dgm:pt modelId="{5A877184-F898-4642-BA19-D2205CBED9B6}" type="pres">
      <dgm:prSet presAssocID="{CA4EA462-5399-4B47-AC18-F5640B19B094}" presName="Parent1" presStyleLbl="node1" presStyleIdx="4" presStyleCnt="6">
        <dgm:presLayoutVars>
          <dgm:chMax val="1"/>
          <dgm:chPref val="1"/>
          <dgm:bulletEnabled val="1"/>
        </dgm:presLayoutVars>
      </dgm:prSet>
      <dgm:spPr/>
    </dgm:pt>
    <dgm:pt modelId="{174267FB-31C0-4295-8E06-E749A245BCD1}" type="pres">
      <dgm:prSet presAssocID="{CA4EA462-5399-4B47-AC18-F5640B19B094}" presName="Childtext1" presStyleLbl="revTx" presStyleIdx="2" presStyleCnt="3">
        <dgm:presLayoutVars>
          <dgm:chMax val="0"/>
          <dgm:chPref val="0"/>
          <dgm:bulletEnabled val="1"/>
        </dgm:presLayoutVars>
      </dgm:prSet>
      <dgm:spPr/>
    </dgm:pt>
    <dgm:pt modelId="{50A37EA7-D3CB-45B8-A21A-EA4681662D51}" type="pres">
      <dgm:prSet presAssocID="{CA4EA462-5399-4B47-AC18-F5640B19B094}" presName="BalanceSpacing" presStyleCnt="0"/>
      <dgm:spPr/>
    </dgm:pt>
    <dgm:pt modelId="{1A159C9B-2F82-4C85-A139-6EDF68DF219C}" type="pres">
      <dgm:prSet presAssocID="{CA4EA462-5399-4B47-AC18-F5640B19B094}" presName="BalanceSpacing1" presStyleCnt="0"/>
      <dgm:spPr/>
    </dgm:pt>
    <dgm:pt modelId="{0FF0935C-1932-4A73-9623-6C7881CFE990}" type="pres">
      <dgm:prSet presAssocID="{25BBB1B8-4E58-4BE4-8C5E-9D7923ED75F4}" presName="Accent1Text" presStyleLbl="node1" presStyleIdx="5" presStyleCnt="6"/>
      <dgm:spPr/>
    </dgm:pt>
  </dgm:ptLst>
  <dgm:cxnLst>
    <dgm:cxn modelId="{71689D01-0C45-4215-934A-7A2B168210B3}" srcId="{5FA1A3E1-CE08-419C-9C67-1CB497DA455C}" destId="{04731F72-B83D-4C01-B310-2EA7FEA61F7E}" srcOrd="0" destOrd="0" parTransId="{60A54602-A973-415D-9C30-0B31C950D95F}" sibTransId="{B4251A96-70AC-4B16-A06A-BC3429B2A78E}"/>
    <dgm:cxn modelId="{7F091003-FA98-4AE9-9CD9-78A8BE7AC3E2}" type="presOf" srcId="{38D7BDAE-E098-4A78-B700-8757F7B5EC56}" destId="{52F5FCD5-862B-4493-BF6A-EFA01D0A7FAF}" srcOrd="0" destOrd="0" presId="urn:microsoft.com/office/officeart/2008/layout/AlternatingHexagons"/>
    <dgm:cxn modelId="{2BF36208-CD4F-4EF3-A6A6-7E1A27B66DC7}" type="presOf" srcId="{F2AC88B1-0402-464C-AF5C-4A6741C1783D}" destId="{D92CBEBC-6B10-48DC-B223-50BCCDEF8908}" srcOrd="0" destOrd="0" presId="urn:microsoft.com/office/officeart/2008/layout/AlternatingHexagons"/>
    <dgm:cxn modelId="{0BBB4420-0558-4185-823A-E470B3163A2C}" srcId="{CA4EA462-5399-4B47-AC18-F5640B19B094}" destId="{6004D276-4E41-4F63-8476-81C2F9A80E11}" srcOrd="0" destOrd="0" parTransId="{77EF3CE0-AE5C-4525-ABAF-1F7E77BF570A}" sibTransId="{E975E0B0-3FC9-4EB3-9F09-D2BB546A971D}"/>
    <dgm:cxn modelId="{C91D412D-9DB2-4E3D-BA5E-C399FC1AEF56}" type="presOf" srcId="{6004D276-4E41-4F63-8476-81C2F9A80E11}" destId="{174267FB-31C0-4295-8E06-E749A245BCD1}" srcOrd="0" destOrd="0" presId="urn:microsoft.com/office/officeart/2008/layout/AlternatingHexagons"/>
    <dgm:cxn modelId="{17CF4144-F071-42D9-9139-3D847DBCB788}" type="presOf" srcId="{04731F72-B83D-4C01-B310-2EA7FEA61F7E}" destId="{2EB4FBCC-3CEF-4789-9F15-41F9FA4FA326}" srcOrd="0" destOrd="0" presId="urn:microsoft.com/office/officeart/2008/layout/AlternatingHexagons"/>
    <dgm:cxn modelId="{B2F13945-6530-4BD5-B3E5-7C4F1810CDE0}" srcId="{422F025C-216E-49DC-B868-6D819A48EDCC}" destId="{F2AC88B1-0402-464C-AF5C-4A6741C1783D}" srcOrd="0" destOrd="0" parTransId="{8D192222-F952-4ACB-AF99-AD90A084F2EB}" sibTransId="{A44B8533-96A3-40CA-8FBD-BAB7062DE872}"/>
    <dgm:cxn modelId="{4F30F345-0C7E-4F05-8A5B-D54CD0889B9F}" type="presOf" srcId="{CA4EA462-5399-4B47-AC18-F5640B19B094}" destId="{5A877184-F898-4642-BA19-D2205CBED9B6}" srcOrd="0" destOrd="0" presId="urn:microsoft.com/office/officeart/2008/layout/AlternatingHexagons"/>
    <dgm:cxn modelId="{06A5A769-45D3-41E9-BDA0-792F6B63B07F}" type="presOf" srcId="{1C50142E-E849-4770-A95E-8065F09CA25E}" destId="{A68AF3E3-0C25-40BE-A136-571B321B3631}" srcOrd="0" destOrd="0" presId="urn:microsoft.com/office/officeart/2008/layout/AlternatingHexagons"/>
    <dgm:cxn modelId="{4C08E06E-6DA2-449F-A3D2-05811DA837BE}" type="presOf" srcId="{A44B8533-96A3-40CA-8FBD-BAB7062DE872}" destId="{53A88389-64AE-466A-958A-711C9A6DD32E}" srcOrd="0" destOrd="0" presId="urn:microsoft.com/office/officeart/2008/layout/AlternatingHexagons"/>
    <dgm:cxn modelId="{6C1A8D8D-DE2E-41D5-B59C-D5F36712140F}" type="presOf" srcId="{25BBB1B8-4E58-4BE4-8C5E-9D7923ED75F4}" destId="{0FF0935C-1932-4A73-9623-6C7881CFE990}" srcOrd="0" destOrd="0" presId="urn:microsoft.com/office/officeart/2008/layout/AlternatingHexagons"/>
    <dgm:cxn modelId="{6AA57A95-81F5-4715-BC12-6E34B49D5DE9}" srcId="{422F025C-216E-49DC-B868-6D819A48EDCC}" destId="{5FA1A3E1-CE08-419C-9C67-1CB497DA455C}" srcOrd="1" destOrd="0" parTransId="{FF50076C-1201-4511-A0EE-54CF8F111D0F}" sibTransId="{38D7BDAE-E098-4A78-B700-8757F7B5EC56}"/>
    <dgm:cxn modelId="{BC0D3B99-B398-4D0D-8364-1721D253AEA1}" srcId="{422F025C-216E-49DC-B868-6D819A48EDCC}" destId="{CA4EA462-5399-4B47-AC18-F5640B19B094}" srcOrd="2" destOrd="0" parTransId="{BC8465DC-2F7D-401E-8B8D-B7AF3FC5FC5A}" sibTransId="{25BBB1B8-4E58-4BE4-8C5E-9D7923ED75F4}"/>
    <dgm:cxn modelId="{CF3538AA-EC30-4EE4-9978-5409A0C39A30}" type="presOf" srcId="{422F025C-216E-49DC-B868-6D819A48EDCC}" destId="{D338CDEC-617B-4AB5-BDDB-6E0D4CEE03E0}" srcOrd="0" destOrd="0" presId="urn:microsoft.com/office/officeart/2008/layout/AlternatingHexagons"/>
    <dgm:cxn modelId="{853094C5-A710-40C9-B823-A459B8B0A560}" type="presOf" srcId="{5FA1A3E1-CE08-419C-9C67-1CB497DA455C}" destId="{A0DAEE6F-9675-48EF-B1BE-413646535108}" srcOrd="0" destOrd="0" presId="urn:microsoft.com/office/officeart/2008/layout/AlternatingHexagons"/>
    <dgm:cxn modelId="{52E00BE8-220C-41E2-AF0F-1F6BD186A7F9}" srcId="{F2AC88B1-0402-464C-AF5C-4A6741C1783D}" destId="{1C50142E-E849-4770-A95E-8065F09CA25E}" srcOrd="0" destOrd="0" parTransId="{AA16725A-1E1B-4F8A-BD62-5D3D2A2498E5}" sibTransId="{CDD071CD-239B-4675-8517-7FBC82A1E6F9}"/>
    <dgm:cxn modelId="{C1754EED-6D36-461E-85C7-13213053A375}" type="presParOf" srcId="{D338CDEC-617B-4AB5-BDDB-6E0D4CEE03E0}" destId="{35E817C3-E66E-4B8B-AF02-4220EF91E46F}" srcOrd="0" destOrd="0" presId="urn:microsoft.com/office/officeart/2008/layout/AlternatingHexagons"/>
    <dgm:cxn modelId="{0739CFDE-BE06-4DA8-9120-DEF21CD79E3B}" type="presParOf" srcId="{35E817C3-E66E-4B8B-AF02-4220EF91E46F}" destId="{D92CBEBC-6B10-48DC-B223-50BCCDEF8908}" srcOrd="0" destOrd="0" presId="urn:microsoft.com/office/officeart/2008/layout/AlternatingHexagons"/>
    <dgm:cxn modelId="{6F6CB456-6625-483C-BE8A-0BC2AEF91789}" type="presParOf" srcId="{35E817C3-E66E-4B8B-AF02-4220EF91E46F}" destId="{A68AF3E3-0C25-40BE-A136-571B321B3631}" srcOrd="1" destOrd="0" presId="urn:microsoft.com/office/officeart/2008/layout/AlternatingHexagons"/>
    <dgm:cxn modelId="{84EB8C06-EFA6-4492-B1B9-7F87C3EFAB8D}" type="presParOf" srcId="{35E817C3-E66E-4B8B-AF02-4220EF91E46F}" destId="{7E4FFD61-AD18-491A-9049-914A096AC4C3}" srcOrd="2" destOrd="0" presId="urn:microsoft.com/office/officeart/2008/layout/AlternatingHexagons"/>
    <dgm:cxn modelId="{3D2986CA-4E79-441E-9E93-38EACFB46314}" type="presParOf" srcId="{35E817C3-E66E-4B8B-AF02-4220EF91E46F}" destId="{08CC4A62-2CBE-46FF-B67E-77B9E9E5EBFA}" srcOrd="3" destOrd="0" presId="urn:microsoft.com/office/officeart/2008/layout/AlternatingHexagons"/>
    <dgm:cxn modelId="{93650919-79BA-47A7-866C-8A341352A626}" type="presParOf" srcId="{35E817C3-E66E-4B8B-AF02-4220EF91E46F}" destId="{53A88389-64AE-466A-958A-711C9A6DD32E}" srcOrd="4" destOrd="0" presId="urn:microsoft.com/office/officeart/2008/layout/AlternatingHexagons"/>
    <dgm:cxn modelId="{06FD5FEF-E1E4-44BB-93A6-1A9D944EB14B}" type="presParOf" srcId="{D338CDEC-617B-4AB5-BDDB-6E0D4CEE03E0}" destId="{D9C50FE5-872B-4408-8E68-CC0560C48962}" srcOrd="1" destOrd="0" presId="urn:microsoft.com/office/officeart/2008/layout/AlternatingHexagons"/>
    <dgm:cxn modelId="{657D061B-D2B3-43BF-8C47-6968A6DAB452}" type="presParOf" srcId="{D338CDEC-617B-4AB5-BDDB-6E0D4CEE03E0}" destId="{D6F3FDBE-5E00-42CA-A12E-7274D3A758FA}" srcOrd="2" destOrd="0" presId="urn:microsoft.com/office/officeart/2008/layout/AlternatingHexagons"/>
    <dgm:cxn modelId="{E3DF814E-3031-4F7A-BA9C-F5F84F96C616}" type="presParOf" srcId="{D6F3FDBE-5E00-42CA-A12E-7274D3A758FA}" destId="{A0DAEE6F-9675-48EF-B1BE-413646535108}" srcOrd="0" destOrd="0" presId="urn:microsoft.com/office/officeart/2008/layout/AlternatingHexagons"/>
    <dgm:cxn modelId="{92349153-C08E-426D-AEA2-3B006F8E87A7}" type="presParOf" srcId="{D6F3FDBE-5E00-42CA-A12E-7274D3A758FA}" destId="{2EB4FBCC-3CEF-4789-9F15-41F9FA4FA326}" srcOrd="1" destOrd="0" presId="urn:microsoft.com/office/officeart/2008/layout/AlternatingHexagons"/>
    <dgm:cxn modelId="{F26D569A-D06D-45A9-BE0C-62960184142C}" type="presParOf" srcId="{D6F3FDBE-5E00-42CA-A12E-7274D3A758FA}" destId="{A3D98F35-7528-4321-952E-3D270BB853E9}" srcOrd="2" destOrd="0" presId="urn:microsoft.com/office/officeart/2008/layout/AlternatingHexagons"/>
    <dgm:cxn modelId="{CEF7686E-E96A-4EB8-82E9-5204697B2DE2}" type="presParOf" srcId="{D6F3FDBE-5E00-42CA-A12E-7274D3A758FA}" destId="{0D6AB48F-445B-4F9B-9843-BFB3F8368CCF}" srcOrd="3" destOrd="0" presId="urn:microsoft.com/office/officeart/2008/layout/AlternatingHexagons"/>
    <dgm:cxn modelId="{0202D16B-1B66-4218-9D77-8B4EC0AEC6AF}" type="presParOf" srcId="{D6F3FDBE-5E00-42CA-A12E-7274D3A758FA}" destId="{52F5FCD5-862B-4493-BF6A-EFA01D0A7FAF}" srcOrd="4" destOrd="0" presId="urn:microsoft.com/office/officeart/2008/layout/AlternatingHexagons"/>
    <dgm:cxn modelId="{5FC54D11-9007-4164-8233-6BB0C639D683}" type="presParOf" srcId="{D338CDEC-617B-4AB5-BDDB-6E0D4CEE03E0}" destId="{9F56D39D-05B1-469B-A51A-29E240D32B3B}" srcOrd="3" destOrd="0" presId="urn:microsoft.com/office/officeart/2008/layout/AlternatingHexagons"/>
    <dgm:cxn modelId="{685E7275-D7FB-461A-96BC-3E7F697EB529}" type="presParOf" srcId="{D338CDEC-617B-4AB5-BDDB-6E0D4CEE03E0}" destId="{02B01D7A-D373-425C-8DCB-2034FCB44F67}" srcOrd="4" destOrd="0" presId="urn:microsoft.com/office/officeart/2008/layout/AlternatingHexagons"/>
    <dgm:cxn modelId="{13265A09-57F2-4D42-89A4-2D232EA7D92E}" type="presParOf" srcId="{02B01D7A-D373-425C-8DCB-2034FCB44F67}" destId="{5A877184-F898-4642-BA19-D2205CBED9B6}" srcOrd="0" destOrd="0" presId="urn:microsoft.com/office/officeart/2008/layout/AlternatingHexagons"/>
    <dgm:cxn modelId="{C20070D3-56E6-401F-87CA-795F5884A830}" type="presParOf" srcId="{02B01D7A-D373-425C-8DCB-2034FCB44F67}" destId="{174267FB-31C0-4295-8E06-E749A245BCD1}" srcOrd="1" destOrd="0" presId="urn:microsoft.com/office/officeart/2008/layout/AlternatingHexagons"/>
    <dgm:cxn modelId="{09D3A382-757C-4C91-AD10-B1C6E738BBC2}" type="presParOf" srcId="{02B01D7A-D373-425C-8DCB-2034FCB44F67}" destId="{50A37EA7-D3CB-45B8-A21A-EA4681662D51}" srcOrd="2" destOrd="0" presId="urn:microsoft.com/office/officeart/2008/layout/AlternatingHexagons"/>
    <dgm:cxn modelId="{2FE2AA71-EE28-430D-908C-A55C14392C3D}" type="presParOf" srcId="{02B01D7A-D373-425C-8DCB-2034FCB44F67}" destId="{1A159C9B-2F82-4C85-A139-6EDF68DF219C}" srcOrd="3" destOrd="0" presId="urn:microsoft.com/office/officeart/2008/layout/AlternatingHexagons"/>
    <dgm:cxn modelId="{793C489E-42B5-4868-A64E-6C3767239016}" type="presParOf" srcId="{02B01D7A-D373-425C-8DCB-2034FCB44F67}" destId="{0FF0935C-1932-4A73-9623-6C7881CFE990}"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4F9B77-A7E4-411A-950E-D81DC2287815}" type="doc">
      <dgm:prSet loTypeId="urn:microsoft.com/office/officeart/2005/8/layout/hProcess9" loCatId="process" qsTypeId="urn:microsoft.com/office/officeart/2005/8/quickstyle/simple1" qsCatId="simple" csTypeId="urn:microsoft.com/office/officeart/2005/8/colors/accent0_1" csCatId="mainScheme" phldr="1"/>
      <dgm:spPr/>
    </dgm:pt>
    <dgm:pt modelId="{554F1AB2-921B-4815-899C-D9B0F79C5666}">
      <dgm:prSet phldrT="[Text]"/>
      <dgm:spPr>
        <a:solidFill>
          <a:schemeClr val="accent2">
            <a:lumMod val="60000"/>
            <a:lumOff val="40000"/>
          </a:schemeClr>
        </a:solidFill>
      </dgm:spPr>
      <dgm:t>
        <a:bodyPr/>
        <a:lstStyle/>
        <a:p>
          <a:r>
            <a:rPr lang="en-US" dirty="0"/>
            <a:t>Document differential access to prekindergarten &amp; high-quality prekindergarten across time by race/ethnicity, family income, and DLL status</a:t>
          </a:r>
        </a:p>
      </dgm:t>
    </dgm:pt>
    <dgm:pt modelId="{362AB405-C809-43F5-922B-14D03074437B}" type="parTrans" cxnId="{098D15C7-40FD-47C6-9CB5-12B3478EF1E2}">
      <dgm:prSet/>
      <dgm:spPr/>
      <dgm:t>
        <a:bodyPr/>
        <a:lstStyle/>
        <a:p>
          <a:endParaRPr lang="en-US"/>
        </a:p>
      </dgm:t>
    </dgm:pt>
    <dgm:pt modelId="{59BD57D1-1C04-4400-9811-C43E5F099224}" type="sibTrans" cxnId="{098D15C7-40FD-47C6-9CB5-12B3478EF1E2}">
      <dgm:prSet/>
      <dgm:spPr/>
      <dgm:t>
        <a:bodyPr/>
        <a:lstStyle/>
        <a:p>
          <a:endParaRPr lang="en-US"/>
        </a:p>
      </dgm:t>
    </dgm:pt>
    <dgm:pt modelId="{B41EFB67-7C9A-4A32-8211-9250BB017401}">
      <dgm:prSet phldrT="[Text]"/>
      <dgm:spPr>
        <a:solidFill>
          <a:schemeClr val="accent1">
            <a:lumMod val="60000"/>
            <a:lumOff val="40000"/>
          </a:schemeClr>
        </a:solidFill>
      </dgm:spPr>
      <dgm:t>
        <a:bodyPr/>
        <a:lstStyle/>
        <a:p>
          <a:r>
            <a:rPr lang="en-US" dirty="0"/>
            <a:t>Understand how proximity to BPS prekindergarten and prekindergarten in high-quality schools varies by race/ethnicity, family income, and home language</a:t>
          </a:r>
        </a:p>
      </dgm:t>
    </dgm:pt>
    <dgm:pt modelId="{1F614702-9AD6-4904-B6D1-1FCEFBAEC918}" type="parTrans" cxnId="{D56FE382-D92F-4EC1-8723-C3556F7949BB}">
      <dgm:prSet/>
      <dgm:spPr/>
      <dgm:t>
        <a:bodyPr/>
        <a:lstStyle/>
        <a:p>
          <a:endParaRPr lang="en-US"/>
        </a:p>
      </dgm:t>
    </dgm:pt>
    <dgm:pt modelId="{1482959D-8A23-4FDC-BAF8-E12824EA8896}" type="sibTrans" cxnId="{D56FE382-D92F-4EC1-8723-C3556F7949BB}">
      <dgm:prSet/>
      <dgm:spPr/>
      <dgm:t>
        <a:bodyPr/>
        <a:lstStyle/>
        <a:p>
          <a:endParaRPr lang="en-US"/>
        </a:p>
      </dgm:t>
    </dgm:pt>
    <dgm:pt modelId="{F6C33CE0-7309-4249-A991-17F60411F73D}">
      <dgm:prSet phldrT="[Text]"/>
      <dgm:spPr>
        <a:solidFill>
          <a:schemeClr val="accent4">
            <a:lumMod val="60000"/>
            <a:lumOff val="40000"/>
          </a:schemeClr>
        </a:solidFill>
      </dgm:spPr>
      <dgm:t>
        <a:bodyPr/>
        <a:lstStyle/>
        <a:p>
          <a:r>
            <a:rPr lang="en-US" dirty="0"/>
            <a:t>Examine how and whether associations between proximity and enrollment in prekindergarten are more salient for students from different backgrounds and across time</a:t>
          </a:r>
        </a:p>
      </dgm:t>
    </dgm:pt>
    <dgm:pt modelId="{03B80EA3-2944-4BC4-802A-FBEC3C4A9A32}" type="parTrans" cxnId="{D80E6DE0-E824-4A06-BED7-A33897287AC0}">
      <dgm:prSet/>
      <dgm:spPr/>
      <dgm:t>
        <a:bodyPr/>
        <a:lstStyle/>
        <a:p>
          <a:endParaRPr lang="en-US"/>
        </a:p>
      </dgm:t>
    </dgm:pt>
    <dgm:pt modelId="{840CF40E-EDE4-40DA-A4B9-80D311BC92A0}" type="sibTrans" cxnId="{D80E6DE0-E824-4A06-BED7-A33897287AC0}">
      <dgm:prSet/>
      <dgm:spPr/>
      <dgm:t>
        <a:bodyPr/>
        <a:lstStyle/>
        <a:p>
          <a:endParaRPr lang="en-US"/>
        </a:p>
      </dgm:t>
    </dgm:pt>
    <dgm:pt modelId="{201945A9-84F1-4FB9-9138-DC4D414988B1}" type="pres">
      <dgm:prSet presAssocID="{DD4F9B77-A7E4-411A-950E-D81DC2287815}" presName="CompostProcess" presStyleCnt="0">
        <dgm:presLayoutVars>
          <dgm:dir/>
          <dgm:resizeHandles val="exact"/>
        </dgm:presLayoutVars>
      </dgm:prSet>
      <dgm:spPr/>
    </dgm:pt>
    <dgm:pt modelId="{4530521D-D76E-4BDA-AAC2-AF36BB85E701}" type="pres">
      <dgm:prSet presAssocID="{DD4F9B77-A7E4-411A-950E-D81DC2287815}" presName="arrow" presStyleLbl="bgShp" presStyleIdx="0" presStyleCnt="1"/>
      <dgm:spPr/>
    </dgm:pt>
    <dgm:pt modelId="{456F1808-DDBC-4D70-B541-06DEACEB3E5A}" type="pres">
      <dgm:prSet presAssocID="{DD4F9B77-A7E4-411A-950E-D81DC2287815}" presName="linearProcess" presStyleCnt="0"/>
      <dgm:spPr/>
    </dgm:pt>
    <dgm:pt modelId="{64A75988-8AFD-4059-9456-96CA3E3B1B07}" type="pres">
      <dgm:prSet presAssocID="{554F1AB2-921B-4815-899C-D9B0F79C5666}" presName="textNode" presStyleLbl="node1" presStyleIdx="0" presStyleCnt="3">
        <dgm:presLayoutVars>
          <dgm:bulletEnabled val="1"/>
        </dgm:presLayoutVars>
      </dgm:prSet>
      <dgm:spPr/>
    </dgm:pt>
    <dgm:pt modelId="{645A28D1-ED4F-4DA3-9976-1156CB54A857}" type="pres">
      <dgm:prSet presAssocID="{59BD57D1-1C04-4400-9811-C43E5F099224}" presName="sibTrans" presStyleCnt="0"/>
      <dgm:spPr/>
    </dgm:pt>
    <dgm:pt modelId="{6BDAC23F-096D-46C0-97C1-80A5666A15DE}" type="pres">
      <dgm:prSet presAssocID="{B41EFB67-7C9A-4A32-8211-9250BB017401}" presName="textNode" presStyleLbl="node1" presStyleIdx="1" presStyleCnt="3">
        <dgm:presLayoutVars>
          <dgm:bulletEnabled val="1"/>
        </dgm:presLayoutVars>
      </dgm:prSet>
      <dgm:spPr/>
    </dgm:pt>
    <dgm:pt modelId="{91C53B93-02B9-4E40-8FFF-4773C505192C}" type="pres">
      <dgm:prSet presAssocID="{1482959D-8A23-4FDC-BAF8-E12824EA8896}" presName="sibTrans" presStyleCnt="0"/>
      <dgm:spPr/>
    </dgm:pt>
    <dgm:pt modelId="{AB740B79-5883-4DC0-B935-6B22B8D3524D}" type="pres">
      <dgm:prSet presAssocID="{F6C33CE0-7309-4249-A991-17F60411F73D}" presName="textNode" presStyleLbl="node1" presStyleIdx="2" presStyleCnt="3">
        <dgm:presLayoutVars>
          <dgm:bulletEnabled val="1"/>
        </dgm:presLayoutVars>
      </dgm:prSet>
      <dgm:spPr/>
    </dgm:pt>
  </dgm:ptLst>
  <dgm:cxnLst>
    <dgm:cxn modelId="{F7592740-B656-4464-B01D-4620CD285F0C}" type="presOf" srcId="{554F1AB2-921B-4815-899C-D9B0F79C5666}" destId="{64A75988-8AFD-4059-9456-96CA3E3B1B07}" srcOrd="0" destOrd="0" presId="urn:microsoft.com/office/officeart/2005/8/layout/hProcess9"/>
    <dgm:cxn modelId="{DB3D3060-C684-4482-B450-3500156E39AE}" type="presOf" srcId="{B41EFB67-7C9A-4A32-8211-9250BB017401}" destId="{6BDAC23F-096D-46C0-97C1-80A5666A15DE}" srcOrd="0" destOrd="0" presId="urn:microsoft.com/office/officeart/2005/8/layout/hProcess9"/>
    <dgm:cxn modelId="{D56FE382-D92F-4EC1-8723-C3556F7949BB}" srcId="{DD4F9B77-A7E4-411A-950E-D81DC2287815}" destId="{B41EFB67-7C9A-4A32-8211-9250BB017401}" srcOrd="1" destOrd="0" parTransId="{1F614702-9AD6-4904-B6D1-1FCEFBAEC918}" sibTransId="{1482959D-8A23-4FDC-BAF8-E12824EA8896}"/>
    <dgm:cxn modelId="{A922A592-B2D9-4768-A2ED-3D79B2BB401D}" type="presOf" srcId="{DD4F9B77-A7E4-411A-950E-D81DC2287815}" destId="{201945A9-84F1-4FB9-9138-DC4D414988B1}" srcOrd="0" destOrd="0" presId="urn:microsoft.com/office/officeart/2005/8/layout/hProcess9"/>
    <dgm:cxn modelId="{098D15C7-40FD-47C6-9CB5-12B3478EF1E2}" srcId="{DD4F9B77-A7E4-411A-950E-D81DC2287815}" destId="{554F1AB2-921B-4815-899C-D9B0F79C5666}" srcOrd="0" destOrd="0" parTransId="{362AB405-C809-43F5-922B-14D03074437B}" sibTransId="{59BD57D1-1C04-4400-9811-C43E5F099224}"/>
    <dgm:cxn modelId="{D80E6DE0-E824-4A06-BED7-A33897287AC0}" srcId="{DD4F9B77-A7E4-411A-950E-D81DC2287815}" destId="{F6C33CE0-7309-4249-A991-17F60411F73D}" srcOrd="2" destOrd="0" parTransId="{03B80EA3-2944-4BC4-802A-FBEC3C4A9A32}" sibTransId="{840CF40E-EDE4-40DA-A4B9-80D311BC92A0}"/>
    <dgm:cxn modelId="{88CBCEE5-164D-4DD1-A5E8-FA2863B8AB4C}" type="presOf" srcId="{F6C33CE0-7309-4249-A991-17F60411F73D}" destId="{AB740B79-5883-4DC0-B935-6B22B8D3524D}" srcOrd="0" destOrd="0" presId="urn:microsoft.com/office/officeart/2005/8/layout/hProcess9"/>
    <dgm:cxn modelId="{40B206D9-5E3A-4B1F-A4F2-319A815638B2}" type="presParOf" srcId="{201945A9-84F1-4FB9-9138-DC4D414988B1}" destId="{4530521D-D76E-4BDA-AAC2-AF36BB85E701}" srcOrd="0" destOrd="0" presId="urn:microsoft.com/office/officeart/2005/8/layout/hProcess9"/>
    <dgm:cxn modelId="{EBB913B2-5576-456E-BE91-8EE9E4253562}" type="presParOf" srcId="{201945A9-84F1-4FB9-9138-DC4D414988B1}" destId="{456F1808-DDBC-4D70-B541-06DEACEB3E5A}" srcOrd="1" destOrd="0" presId="urn:microsoft.com/office/officeart/2005/8/layout/hProcess9"/>
    <dgm:cxn modelId="{1DD6B8E2-5534-4E52-95C9-5256FBAC643B}" type="presParOf" srcId="{456F1808-DDBC-4D70-B541-06DEACEB3E5A}" destId="{64A75988-8AFD-4059-9456-96CA3E3B1B07}" srcOrd="0" destOrd="0" presId="urn:microsoft.com/office/officeart/2005/8/layout/hProcess9"/>
    <dgm:cxn modelId="{73A68E81-C664-46AE-AECA-A42D94AEB348}" type="presParOf" srcId="{456F1808-DDBC-4D70-B541-06DEACEB3E5A}" destId="{645A28D1-ED4F-4DA3-9976-1156CB54A857}" srcOrd="1" destOrd="0" presId="urn:microsoft.com/office/officeart/2005/8/layout/hProcess9"/>
    <dgm:cxn modelId="{0DB271AA-1718-480A-BD0D-3CB1CF2E35E9}" type="presParOf" srcId="{456F1808-DDBC-4D70-B541-06DEACEB3E5A}" destId="{6BDAC23F-096D-46C0-97C1-80A5666A15DE}" srcOrd="2" destOrd="0" presId="urn:microsoft.com/office/officeart/2005/8/layout/hProcess9"/>
    <dgm:cxn modelId="{B88F65AD-220E-425C-BD0F-461EBD2F271B}" type="presParOf" srcId="{456F1808-DDBC-4D70-B541-06DEACEB3E5A}" destId="{91C53B93-02B9-4E40-8FFF-4773C505192C}" srcOrd="3" destOrd="0" presId="urn:microsoft.com/office/officeart/2005/8/layout/hProcess9"/>
    <dgm:cxn modelId="{D5474CD2-E7DA-4B75-9B2C-1FEF0E9E1DA6}" type="presParOf" srcId="{456F1808-DDBC-4D70-B541-06DEACEB3E5A}" destId="{AB740B79-5883-4DC0-B935-6B22B8D3524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D01C3-1BDA-4EC2-A232-DF3B297EEE9B}" type="doc">
      <dgm:prSet loTypeId="urn:microsoft.com/office/officeart/2005/8/layout/hProcess9" loCatId="process" qsTypeId="urn:microsoft.com/office/officeart/2005/8/quickstyle/simple1" qsCatId="simple" csTypeId="urn:microsoft.com/office/officeart/2005/8/colors/accent0_1" csCatId="mainScheme" phldr="1"/>
      <dgm:spPr/>
    </dgm:pt>
    <dgm:pt modelId="{20F71B53-C9A6-42DA-820F-256B281D25DF}">
      <dgm:prSet phldrT="[Text]"/>
      <dgm:spPr>
        <a:solidFill>
          <a:schemeClr val="accent2">
            <a:lumMod val="60000"/>
            <a:lumOff val="40000"/>
          </a:schemeClr>
        </a:solidFill>
      </dgm:spPr>
      <dgm:t>
        <a:bodyPr/>
        <a:lstStyle/>
        <a:p>
          <a:r>
            <a:rPr lang="en-US" dirty="0"/>
            <a:t>All children who turn 4 by 9/1 are eligible to apply </a:t>
          </a:r>
        </a:p>
      </dgm:t>
    </dgm:pt>
    <dgm:pt modelId="{EDFC552F-8AB0-4C86-903A-7CF8957717A9}" type="parTrans" cxnId="{3C6CD050-57CC-481C-85DF-BFAF570D9C5F}">
      <dgm:prSet/>
      <dgm:spPr/>
      <dgm:t>
        <a:bodyPr/>
        <a:lstStyle/>
        <a:p>
          <a:endParaRPr lang="en-US"/>
        </a:p>
      </dgm:t>
    </dgm:pt>
    <dgm:pt modelId="{515B97EB-7E75-41CC-B87C-D2DF6B1B2ABD}" type="sibTrans" cxnId="{3C6CD050-57CC-481C-85DF-BFAF570D9C5F}">
      <dgm:prSet/>
      <dgm:spPr/>
      <dgm:t>
        <a:bodyPr/>
        <a:lstStyle/>
        <a:p>
          <a:endParaRPr lang="en-US"/>
        </a:p>
      </dgm:t>
    </dgm:pt>
    <dgm:pt modelId="{F3C552C9-244D-41F4-8B76-33482A59425C}">
      <dgm:prSet phldrT="[Text]"/>
      <dgm:spPr>
        <a:solidFill>
          <a:schemeClr val="accent1">
            <a:lumMod val="60000"/>
            <a:lumOff val="40000"/>
          </a:schemeClr>
        </a:solidFill>
      </dgm:spPr>
      <dgm:t>
        <a:bodyPr/>
        <a:lstStyle/>
        <a:p>
          <a:r>
            <a:rPr lang="en-US" dirty="0"/>
            <a:t>Families rank up to 10 schools and a lottery is used to assign slots in oversubscribed schools</a:t>
          </a:r>
        </a:p>
      </dgm:t>
    </dgm:pt>
    <dgm:pt modelId="{97DE75F5-67E7-4AD5-B514-9900C3013C89}" type="parTrans" cxnId="{6088D9E0-FA72-4B10-9FFB-E864B334B78F}">
      <dgm:prSet/>
      <dgm:spPr/>
      <dgm:t>
        <a:bodyPr/>
        <a:lstStyle/>
        <a:p>
          <a:endParaRPr lang="en-US"/>
        </a:p>
      </dgm:t>
    </dgm:pt>
    <dgm:pt modelId="{8C8C1148-E765-4078-A823-9C49CD5A7562}" type="sibTrans" cxnId="{6088D9E0-FA72-4B10-9FFB-E864B334B78F}">
      <dgm:prSet/>
      <dgm:spPr/>
      <dgm:t>
        <a:bodyPr/>
        <a:lstStyle/>
        <a:p>
          <a:endParaRPr lang="en-US"/>
        </a:p>
      </dgm:t>
    </dgm:pt>
    <dgm:pt modelId="{D7E80C8D-0129-4DFE-BDC0-14F4EB5223B4}">
      <dgm:prSet phldrT="[Text]"/>
      <dgm:spPr>
        <a:solidFill>
          <a:schemeClr val="accent4">
            <a:lumMod val="60000"/>
            <a:lumOff val="40000"/>
          </a:schemeClr>
        </a:solidFill>
      </dgm:spPr>
      <dgm:t>
        <a:bodyPr/>
        <a:lstStyle/>
        <a:p>
          <a:r>
            <a:rPr lang="en-US" dirty="0"/>
            <a:t>A little more than half of the students who enroll in public K also apply to the prekindergarten program</a:t>
          </a:r>
        </a:p>
      </dgm:t>
    </dgm:pt>
    <dgm:pt modelId="{B905170F-48CE-4931-9020-9F921F336142}" type="parTrans" cxnId="{79999654-5C8A-4C03-BFB2-4F2812B60579}">
      <dgm:prSet/>
      <dgm:spPr/>
      <dgm:t>
        <a:bodyPr/>
        <a:lstStyle/>
        <a:p>
          <a:endParaRPr lang="en-US"/>
        </a:p>
      </dgm:t>
    </dgm:pt>
    <dgm:pt modelId="{A43BFE99-FB87-4CF9-BB23-297CBE9F5AB9}" type="sibTrans" cxnId="{79999654-5C8A-4C03-BFB2-4F2812B60579}">
      <dgm:prSet/>
      <dgm:spPr/>
      <dgm:t>
        <a:bodyPr/>
        <a:lstStyle/>
        <a:p>
          <a:endParaRPr lang="en-US"/>
        </a:p>
      </dgm:t>
    </dgm:pt>
    <dgm:pt modelId="{7BF282A3-A1DB-46EF-B92F-217439281665}" type="pres">
      <dgm:prSet presAssocID="{C5CD01C3-1BDA-4EC2-A232-DF3B297EEE9B}" presName="CompostProcess" presStyleCnt="0">
        <dgm:presLayoutVars>
          <dgm:dir/>
          <dgm:resizeHandles val="exact"/>
        </dgm:presLayoutVars>
      </dgm:prSet>
      <dgm:spPr/>
    </dgm:pt>
    <dgm:pt modelId="{F889B8DB-580C-4DE8-95D1-3BCBC366753F}" type="pres">
      <dgm:prSet presAssocID="{C5CD01C3-1BDA-4EC2-A232-DF3B297EEE9B}" presName="arrow" presStyleLbl="bgShp" presStyleIdx="0" presStyleCnt="1"/>
      <dgm:spPr/>
    </dgm:pt>
    <dgm:pt modelId="{6AB19A25-3E1B-4FC0-A146-59AD1F5E616F}" type="pres">
      <dgm:prSet presAssocID="{C5CD01C3-1BDA-4EC2-A232-DF3B297EEE9B}" presName="linearProcess" presStyleCnt="0"/>
      <dgm:spPr/>
    </dgm:pt>
    <dgm:pt modelId="{3594DB55-D9C6-48D8-B9DB-897CED3EBC05}" type="pres">
      <dgm:prSet presAssocID="{20F71B53-C9A6-42DA-820F-256B281D25DF}" presName="textNode" presStyleLbl="node1" presStyleIdx="0" presStyleCnt="3">
        <dgm:presLayoutVars>
          <dgm:bulletEnabled val="1"/>
        </dgm:presLayoutVars>
      </dgm:prSet>
      <dgm:spPr/>
    </dgm:pt>
    <dgm:pt modelId="{916838B8-7D00-4874-B399-E5079C2A1FC0}" type="pres">
      <dgm:prSet presAssocID="{515B97EB-7E75-41CC-B87C-D2DF6B1B2ABD}" presName="sibTrans" presStyleCnt="0"/>
      <dgm:spPr/>
    </dgm:pt>
    <dgm:pt modelId="{CC8F0988-F978-4C69-A7E8-F405421B306B}" type="pres">
      <dgm:prSet presAssocID="{F3C552C9-244D-41F4-8B76-33482A59425C}" presName="textNode" presStyleLbl="node1" presStyleIdx="1" presStyleCnt="3">
        <dgm:presLayoutVars>
          <dgm:bulletEnabled val="1"/>
        </dgm:presLayoutVars>
      </dgm:prSet>
      <dgm:spPr/>
    </dgm:pt>
    <dgm:pt modelId="{D026DED0-BBDA-4F84-9A7C-4398B5625CC3}" type="pres">
      <dgm:prSet presAssocID="{8C8C1148-E765-4078-A823-9C49CD5A7562}" presName="sibTrans" presStyleCnt="0"/>
      <dgm:spPr/>
    </dgm:pt>
    <dgm:pt modelId="{4DB680FB-15BA-4C38-BD92-C2A65790F6B6}" type="pres">
      <dgm:prSet presAssocID="{D7E80C8D-0129-4DFE-BDC0-14F4EB5223B4}" presName="textNode" presStyleLbl="node1" presStyleIdx="2" presStyleCnt="3">
        <dgm:presLayoutVars>
          <dgm:bulletEnabled val="1"/>
        </dgm:presLayoutVars>
      </dgm:prSet>
      <dgm:spPr/>
    </dgm:pt>
  </dgm:ptLst>
  <dgm:cxnLst>
    <dgm:cxn modelId="{5D005903-25A9-473D-B551-EA2CEE117500}" type="presOf" srcId="{C5CD01C3-1BDA-4EC2-A232-DF3B297EEE9B}" destId="{7BF282A3-A1DB-46EF-B92F-217439281665}" srcOrd="0" destOrd="0" presId="urn:microsoft.com/office/officeart/2005/8/layout/hProcess9"/>
    <dgm:cxn modelId="{CEB95B22-BFC4-4E9B-9F3D-87FF58A1B20C}" type="presOf" srcId="{20F71B53-C9A6-42DA-820F-256B281D25DF}" destId="{3594DB55-D9C6-48D8-B9DB-897CED3EBC05}" srcOrd="0" destOrd="0" presId="urn:microsoft.com/office/officeart/2005/8/layout/hProcess9"/>
    <dgm:cxn modelId="{27EE4C3A-64F0-442B-A1B2-5E5287E774A2}" type="presOf" srcId="{F3C552C9-244D-41F4-8B76-33482A59425C}" destId="{CC8F0988-F978-4C69-A7E8-F405421B306B}" srcOrd="0" destOrd="0" presId="urn:microsoft.com/office/officeart/2005/8/layout/hProcess9"/>
    <dgm:cxn modelId="{05266670-2C5B-4A24-8182-9854C7793CBD}" type="presOf" srcId="{D7E80C8D-0129-4DFE-BDC0-14F4EB5223B4}" destId="{4DB680FB-15BA-4C38-BD92-C2A65790F6B6}" srcOrd="0" destOrd="0" presId="urn:microsoft.com/office/officeart/2005/8/layout/hProcess9"/>
    <dgm:cxn modelId="{3C6CD050-57CC-481C-85DF-BFAF570D9C5F}" srcId="{C5CD01C3-1BDA-4EC2-A232-DF3B297EEE9B}" destId="{20F71B53-C9A6-42DA-820F-256B281D25DF}" srcOrd="0" destOrd="0" parTransId="{EDFC552F-8AB0-4C86-903A-7CF8957717A9}" sibTransId="{515B97EB-7E75-41CC-B87C-D2DF6B1B2ABD}"/>
    <dgm:cxn modelId="{79999654-5C8A-4C03-BFB2-4F2812B60579}" srcId="{C5CD01C3-1BDA-4EC2-A232-DF3B297EEE9B}" destId="{D7E80C8D-0129-4DFE-BDC0-14F4EB5223B4}" srcOrd="2" destOrd="0" parTransId="{B905170F-48CE-4931-9020-9F921F336142}" sibTransId="{A43BFE99-FB87-4CF9-BB23-297CBE9F5AB9}"/>
    <dgm:cxn modelId="{6088D9E0-FA72-4B10-9FFB-E864B334B78F}" srcId="{C5CD01C3-1BDA-4EC2-A232-DF3B297EEE9B}" destId="{F3C552C9-244D-41F4-8B76-33482A59425C}" srcOrd="1" destOrd="0" parTransId="{97DE75F5-67E7-4AD5-B514-9900C3013C89}" sibTransId="{8C8C1148-E765-4078-A823-9C49CD5A7562}"/>
    <dgm:cxn modelId="{55F5EB73-A4C4-494A-A06B-D46747B5C98A}" type="presParOf" srcId="{7BF282A3-A1DB-46EF-B92F-217439281665}" destId="{F889B8DB-580C-4DE8-95D1-3BCBC366753F}" srcOrd="0" destOrd="0" presId="urn:microsoft.com/office/officeart/2005/8/layout/hProcess9"/>
    <dgm:cxn modelId="{AAE2B1E4-BEB8-4685-A36F-347119B5C3CF}" type="presParOf" srcId="{7BF282A3-A1DB-46EF-B92F-217439281665}" destId="{6AB19A25-3E1B-4FC0-A146-59AD1F5E616F}" srcOrd="1" destOrd="0" presId="urn:microsoft.com/office/officeart/2005/8/layout/hProcess9"/>
    <dgm:cxn modelId="{FD2D9466-132B-436C-94A4-886F89D31098}" type="presParOf" srcId="{6AB19A25-3E1B-4FC0-A146-59AD1F5E616F}" destId="{3594DB55-D9C6-48D8-B9DB-897CED3EBC05}" srcOrd="0" destOrd="0" presId="urn:microsoft.com/office/officeart/2005/8/layout/hProcess9"/>
    <dgm:cxn modelId="{30FC2FD9-0B98-444A-8543-231C51C42D9D}" type="presParOf" srcId="{6AB19A25-3E1B-4FC0-A146-59AD1F5E616F}" destId="{916838B8-7D00-4874-B399-E5079C2A1FC0}" srcOrd="1" destOrd="0" presId="urn:microsoft.com/office/officeart/2005/8/layout/hProcess9"/>
    <dgm:cxn modelId="{A069B397-1176-4313-B35C-473DF32AEC11}" type="presParOf" srcId="{6AB19A25-3E1B-4FC0-A146-59AD1F5E616F}" destId="{CC8F0988-F978-4C69-A7E8-F405421B306B}" srcOrd="2" destOrd="0" presId="urn:microsoft.com/office/officeart/2005/8/layout/hProcess9"/>
    <dgm:cxn modelId="{FF13881B-23BF-4511-88AB-45A9656C31C4}" type="presParOf" srcId="{6AB19A25-3E1B-4FC0-A146-59AD1F5E616F}" destId="{D026DED0-BBDA-4F84-9A7C-4398B5625CC3}" srcOrd="3" destOrd="0" presId="urn:microsoft.com/office/officeart/2005/8/layout/hProcess9"/>
    <dgm:cxn modelId="{78DB6C21-6266-4132-9F35-4E139E830A47}" type="presParOf" srcId="{6AB19A25-3E1B-4FC0-A146-59AD1F5E616F}" destId="{4DB680FB-15BA-4C38-BD92-C2A65790F6B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D74CA7-CC5B-42CF-A1BE-72E5644BF0DC}"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4F2AF9D2-2E80-442C-A38C-6F73C066F054}">
      <dgm:prSet phldrT="[Text]" custT="1"/>
      <dgm:spPr>
        <a:solidFill>
          <a:schemeClr val="accent2">
            <a:lumMod val="60000"/>
            <a:lumOff val="40000"/>
          </a:schemeClr>
        </a:solidFill>
      </dgm:spPr>
      <dgm:t>
        <a:bodyPr/>
        <a:lstStyle/>
        <a:p>
          <a:r>
            <a:rPr lang="en-US" sz="2500" dirty="0"/>
            <a:t>BPS kindergarten enrollees from 2013 - 2018</a:t>
          </a:r>
        </a:p>
      </dgm:t>
    </dgm:pt>
    <dgm:pt modelId="{AC41B7B9-9F91-4D94-9C48-A85D54F53099}" type="parTrans" cxnId="{29C5CF98-171E-4473-AE12-57D721DBEB44}">
      <dgm:prSet/>
      <dgm:spPr/>
      <dgm:t>
        <a:bodyPr/>
        <a:lstStyle/>
        <a:p>
          <a:endParaRPr lang="en-US" sz="2500"/>
        </a:p>
      </dgm:t>
    </dgm:pt>
    <dgm:pt modelId="{DE659B3B-74CE-4A0A-9FD9-7BA98BAB512D}" type="sibTrans" cxnId="{29C5CF98-171E-4473-AE12-57D721DBEB44}">
      <dgm:prSet/>
      <dgm:spPr/>
      <dgm:t>
        <a:bodyPr/>
        <a:lstStyle/>
        <a:p>
          <a:endParaRPr lang="en-US" sz="2500"/>
        </a:p>
      </dgm:t>
    </dgm:pt>
    <dgm:pt modelId="{F75BBF00-1562-4194-AFD0-2CE88F0ABD7E}">
      <dgm:prSet phldrT="[Text]" custT="1"/>
      <dgm:spPr/>
      <dgm:t>
        <a:bodyPr/>
        <a:lstStyle/>
        <a:p>
          <a:r>
            <a:rPr lang="en-US" sz="2500" dirty="0"/>
            <a:t>N = </a:t>
          </a:r>
          <a:r>
            <a:rPr lang="en-US" sz="2500" b="0" i="0" u="none"/>
            <a:t>22,469</a:t>
          </a:r>
          <a:r>
            <a:rPr lang="en-US" sz="2500"/>
            <a:t> students</a:t>
          </a:r>
          <a:endParaRPr lang="en-US" sz="2500" dirty="0"/>
        </a:p>
      </dgm:t>
    </dgm:pt>
    <dgm:pt modelId="{3F6603BB-0210-4124-B531-7C69F73031F0}" type="parTrans" cxnId="{18614E25-7CFF-466F-B90D-14B6A2C738D2}">
      <dgm:prSet/>
      <dgm:spPr/>
      <dgm:t>
        <a:bodyPr/>
        <a:lstStyle/>
        <a:p>
          <a:endParaRPr lang="en-US" sz="2500"/>
        </a:p>
      </dgm:t>
    </dgm:pt>
    <dgm:pt modelId="{F0CAB1D0-DCC7-4CB4-9409-1615DB2E9673}" type="sibTrans" cxnId="{18614E25-7CFF-466F-B90D-14B6A2C738D2}">
      <dgm:prSet/>
      <dgm:spPr/>
      <dgm:t>
        <a:bodyPr/>
        <a:lstStyle/>
        <a:p>
          <a:endParaRPr lang="en-US" sz="2500"/>
        </a:p>
      </dgm:t>
    </dgm:pt>
    <dgm:pt modelId="{88D0C92E-02CB-4CF3-9D89-372707163512}">
      <dgm:prSet phldrT="[Text]" custT="1"/>
      <dgm:spPr>
        <a:solidFill>
          <a:schemeClr val="accent1">
            <a:lumMod val="60000"/>
            <a:lumOff val="40000"/>
          </a:schemeClr>
        </a:solidFill>
      </dgm:spPr>
      <dgm:t>
        <a:bodyPr/>
        <a:lstStyle/>
        <a:p>
          <a:r>
            <a:rPr lang="en-US" sz="2500" dirty="0"/>
            <a:t>BPS prekindergarten enrollees from 2012 – 2017</a:t>
          </a:r>
        </a:p>
      </dgm:t>
    </dgm:pt>
    <dgm:pt modelId="{A54E76D7-E6C6-4693-BC91-327066AA536C}" type="parTrans" cxnId="{C757798D-1FC0-4936-B7F9-6579D425219F}">
      <dgm:prSet/>
      <dgm:spPr/>
      <dgm:t>
        <a:bodyPr/>
        <a:lstStyle/>
        <a:p>
          <a:endParaRPr lang="en-US" sz="2500"/>
        </a:p>
      </dgm:t>
    </dgm:pt>
    <dgm:pt modelId="{834183DF-92B8-4EE8-8615-36621746F794}" type="sibTrans" cxnId="{C757798D-1FC0-4936-B7F9-6579D425219F}">
      <dgm:prSet/>
      <dgm:spPr/>
      <dgm:t>
        <a:bodyPr/>
        <a:lstStyle/>
        <a:p>
          <a:endParaRPr lang="en-US" sz="2500"/>
        </a:p>
      </dgm:t>
    </dgm:pt>
    <dgm:pt modelId="{34EB9AD6-6CC3-49B1-A479-41C4D97EAADA}">
      <dgm:prSet phldrT="[Text]" custT="1"/>
      <dgm:spPr/>
      <dgm:t>
        <a:bodyPr/>
        <a:lstStyle/>
        <a:p>
          <a:r>
            <a:rPr lang="en-US" sz="2500" dirty="0"/>
            <a:t>Analysis sample: N = </a:t>
          </a:r>
          <a:r>
            <a:rPr lang="en-US" sz="2500" b="0" i="0" u="none"/>
            <a:t>12,332</a:t>
          </a:r>
          <a:r>
            <a:rPr lang="en-US" sz="2500"/>
            <a:t> students</a:t>
          </a:r>
          <a:endParaRPr lang="en-US" sz="2500" dirty="0"/>
        </a:p>
      </dgm:t>
    </dgm:pt>
    <dgm:pt modelId="{0DE6B76A-2FFE-4E26-A3C7-7C49779C11D7}" type="parTrans" cxnId="{E930ECEA-196C-4569-9C3A-DB823E7B55DE}">
      <dgm:prSet/>
      <dgm:spPr/>
      <dgm:t>
        <a:bodyPr/>
        <a:lstStyle/>
        <a:p>
          <a:endParaRPr lang="en-US" sz="2500"/>
        </a:p>
      </dgm:t>
    </dgm:pt>
    <dgm:pt modelId="{22CE689F-4DBF-42C7-9FF1-6BA63C4E8386}" type="sibTrans" cxnId="{E930ECEA-196C-4569-9C3A-DB823E7B55DE}">
      <dgm:prSet/>
      <dgm:spPr/>
      <dgm:t>
        <a:bodyPr/>
        <a:lstStyle/>
        <a:p>
          <a:endParaRPr lang="en-US" sz="2500"/>
        </a:p>
      </dgm:t>
    </dgm:pt>
    <dgm:pt modelId="{D2885BDB-BE47-4319-BF1E-8789E5ECC840}">
      <dgm:prSet phldrT="[Text]" custT="1"/>
      <dgm:spPr/>
      <dgm:t>
        <a:bodyPr/>
        <a:lstStyle/>
        <a:p>
          <a:r>
            <a:rPr lang="en-US" sz="2500" dirty="0"/>
            <a:t>Full sample: N = 15,411 students</a:t>
          </a:r>
        </a:p>
      </dgm:t>
    </dgm:pt>
    <dgm:pt modelId="{F13AD7D0-ED1C-41D4-856B-E16554499BEC}" type="sibTrans" cxnId="{634C1441-D02A-4871-9B3D-65F78271094D}">
      <dgm:prSet/>
      <dgm:spPr/>
      <dgm:t>
        <a:bodyPr/>
        <a:lstStyle/>
        <a:p>
          <a:endParaRPr lang="en-US" sz="2500"/>
        </a:p>
      </dgm:t>
    </dgm:pt>
    <dgm:pt modelId="{87EC522E-4C62-4C60-80D1-047DC8C1073A}" type="parTrans" cxnId="{634C1441-D02A-4871-9B3D-65F78271094D}">
      <dgm:prSet/>
      <dgm:spPr/>
      <dgm:t>
        <a:bodyPr/>
        <a:lstStyle/>
        <a:p>
          <a:endParaRPr lang="en-US" sz="2500"/>
        </a:p>
      </dgm:t>
    </dgm:pt>
    <dgm:pt modelId="{CD2BB89E-1DAF-457F-8E6A-23C479CA4CAE}">
      <dgm:prSet phldrT="[Text]" custT="1"/>
      <dgm:spPr/>
      <dgm:t>
        <a:bodyPr/>
        <a:lstStyle/>
        <a:p>
          <a:r>
            <a:rPr lang="en-US" sz="2500" dirty="0"/>
            <a:t>Full sample: N = 28,904 students</a:t>
          </a:r>
        </a:p>
      </dgm:t>
    </dgm:pt>
    <dgm:pt modelId="{69F3B882-E0FD-4472-B2FF-AF2607A056DC}" type="sibTrans" cxnId="{0059AB75-94C0-4B05-A5F1-BCEA8A3B4CCF}">
      <dgm:prSet/>
      <dgm:spPr/>
      <dgm:t>
        <a:bodyPr/>
        <a:lstStyle/>
        <a:p>
          <a:endParaRPr lang="en-US" sz="2500"/>
        </a:p>
      </dgm:t>
    </dgm:pt>
    <dgm:pt modelId="{3FA4B62F-487D-42E5-AA1E-F0F00FDA6883}" type="parTrans" cxnId="{0059AB75-94C0-4B05-A5F1-BCEA8A3B4CCF}">
      <dgm:prSet/>
      <dgm:spPr/>
      <dgm:t>
        <a:bodyPr/>
        <a:lstStyle/>
        <a:p>
          <a:endParaRPr lang="en-US" sz="2500"/>
        </a:p>
      </dgm:t>
    </dgm:pt>
    <dgm:pt modelId="{BB40ABF7-C11D-4B48-BC65-4B0FCFCF4680}" type="pres">
      <dgm:prSet presAssocID="{1BD74CA7-CC5B-42CF-A1BE-72E5644BF0DC}" presName="linear" presStyleCnt="0">
        <dgm:presLayoutVars>
          <dgm:animLvl val="lvl"/>
          <dgm:resizeHandles val="exact"/>
        </dgm:presLayoutVars>
      </dgm:prSet>
      <dgm:spPr/>
    </dgm:pt>
    <dgm:pt modelId="{6ED85845-D65C-4293-9B39-5C1E10F6A443}" type="pres">
      <dgm:prSet presAssocID="{4F2AF9D2-2E80-442C-A38C-6F73C066F054}" presName="parentText" presStyleLbl="node1" presStyleIdx="0" presStyleCnt="2" custScaleY="70534">
        <dgm:presLayoutVars>
          <dgm:chMax val="0"/>
          <dgm:bulletEnabled val="1"/>
        </dgm:presLayoutVars>
      </dgm:prSet>
      <dgm:spPr/>
    </dgm:pt>
    <dgm:pt modelId="{BA0FA920-3491-4689-98CF-38B775449F3C}" type="pres">
      <dgm:prSet presAssocID="{4F2AF9D2-2E80-442C-A38C-6F73C066F054}" presName="childText" presStyleLbl="revTx" presStyleIdx="0" presStyleCnt="2">
        <dgm:presLayoutVars>
          <dgm:bulletEnabled val="1"/>
        </dgm:presLayoutVars>
      </dgm:prSet>
      <dgm:spPr/>
    </dgm:pt>
    <dgm:pt modelId="{1D20C07D-AF78-476E-BC03-4A515771408A}" type="pres">
      <dgm:prSet presAssocID="{88D0C92E-02CB-4CF3-9D89-372707163512}" presName="parentText" presStyleLbl="node1" presStyleIdx="1" presStyleCnt="2" custScaleY="85324">
        <dgm:presLayoutVars>
          <dgm:chMax val="0"/>
          <dgm:bulletEnabled val="1"/>
        </dgm:presLayoutVars>
      </dgm:prSet>
      <dgm:spPr/>
    </dgm:pt>
    <dgm:pt modelId="{7D74AFED-89EF-4D0A-9AF0-8B8862271A07}" type="pres">
      <dgm:prSet presAssocID="{88D0C92E-02CB-4CF3-9D89-372707163512}" presName="childText" presStyleLbl="revTx" presStyleIdx="1" presStyleCnt="2">
        <dgm:presLayoutVars>
          <dgm:bulletEnabled val="1"/>
        </dgm:presLayoutVars>
      </dgm:prSet>
      <dgm:spPr/>
    </dgm:pt>
  </dgm:ptLst>
  <dgm:cxnLst>
    <dgm:cxn modelId="{CF25A700-9EFD-4305-AA98-8B6F4E1EF0CC}" type="presOf" srcId="{D2885BDB-BE47-4319-BF1E-8789E5ECC840}" destId="{7D74AFED-89EF-4D0A-9AF0-8B8862271A07}" srcOrd="0" destOrd="1" presId="urn:microsoft.com/office/officeart/2005/8/layout/vList2"/>
    <dgm:cxn modelId="{18614E25-7CFF-466F-B90D-14B6A2C738D2}" srcId="{4F2AF9D2-2E80-442C-A38C-6F73C066F054}" destId="{F75BBF00-1562-4194-AFD0-2CE88F0ABD7E}" srcOrd="0" destOrd="0" parTransId="{3F6603BB-0210-4124-B531-7C69F73031F0}" sibTransId="{F0CAB1D0-DCC7-4CB4-9409-1615DB2E9673}"/>
    <dgm:cxn modelId="{634C1441-D02A-4871-9B3D-65F78271094D}" srcId="{88D0C92E-02CB-4CF3-9D89-372707163512}" destId="{D2885BDB-BE47-4319-BF1E-8789E5ECC840}" srcOrd="1" destOrd="0" parTransId="{87EC522E-4C62-4C60-80D1-047DC8C1073A}" sibTransId="{F13AD7D0-ED1C-41D4-856B-E16554499BEC}"/>
    <dgm:cxn modelId="{29870A4A-68FA-46A1-80C1-0BE24E8D3BDF}" type="presOf" srcId="{88D0C92E-02CB-4CF3-9D89-372707163512}" destId="{1D20C07D-AF78-476E-BC03-4A515771408A}" srcOrd="0" destOrd="0" presId="urn:microsoft.com/office/officeart/2005/8/layout/vList2"/>
    <dgm:cxn modelId="{0059AB75-94C0-4B05-A5F1-BCEA8A3B4CCF}" srcId="{4F2AF9D2-2E80-442C-A38C-6F73C066F054}" destId="{CD2BB89E-1DAF-457F-8E6A-23C479CA4CAE}" srcOrd="1" destOrd="0" parTransId="{3FA4B62F-487D-42E5-AA1E-F0F00FDA6883}" sibTransId="{69F3B882-E0FD-4472-B2FF-AF2607A056DC}"/>
    <dgm:cxn modelId="{EAB2587B-38AB-47C3-B3BF-589295FE7B0C}" type="presOf" srcId="{34EB9AD6-6CC3-49B1-A479-41C4D97EAADA}" destId="{7D74AFED-89EF-4D0A-9AF0-8B8862271A07}" srcOrd="0" destOrd="0" presId="urn:microsoft.com/office/officeart/2005/8/layout/vList2"/>
    <dgm:cxn modelId="{35AA4886-594A-4FAE-817C-68B89B726A22}" type="presOf" srcId="{CD2BB89E-1DAF-457F-8E6A-23C479CA4CAE}" destId="{BA0FA920-3491-4689-98CF-38B775449F3C}" srcOrd="0" destOrd="1" presId="urn:microsoft.com/office/officeart/2005/8/layout/vList2"/>
    <dgm:cxn modelId="{C757798D-1FC0-4936-B7F9-6579D425219F}" srcId="{1BD74CA7-CC5B-42CF-A1BE-72E5644BF0DC}" destId="{88D0C92E-02CB-4CF3-9D89-372707163512}" srcOrd="1" destOrd="0" parTransId="{A54E76D7-E6C6-4693-BC91-327066AA536C}" sibTransId="{834183DF-92B8-4EE8-8615-36621746F794}"/>
    <dgm:cxn modelId="{29C5CF98-171E-4473-AE12-57D721DBEB44}" srcId="{1BD74CA7-CC5B-42CF-A1BE-72E5644BF0DC}" destId="{4F2AF9D2-2E80-442C-A38C-6F73C066F054}" srcOrd="0" destOrd="0" parTransId="{AC41B7B9-9F91-4D94-9C48-A85D54F53099}" sibTransId="{DE659B3B-74CE-4A0A-9FD9-7BA98BAB512D}"/>
    <dgm:cxn modelId="{1E0167C8-FFFF-45E2-9426-515B64A85835}" type="presOf" srcId="{F75BBF00-1562-4194-AFD0-2CE88F0ABD7E}" destId="{BA0FA920-3491-4689-98CF-38B775449F3C}" srcOrd="0" destOrd="0" presId="urn:microsoft.com/office/officeart/2005/8/layout/vList2"/>
    <dgm:cxn modelId="{90F880E8-E59B-4170-834D-89E315DCE921}" type="presOf" srcId="{1BD74CA7-CC5B-42CF-A1BE-72E5644BF0DC}" destId="{BB40ABF7-C11D-4B48-BC65-4B0FCFCF4680}" srcOrd="0" destOrd="0" presId="urn:microsoft.com/office/officeart/2005/8/layout/vList2"/>
    <dgm:cxn modelId="{E930ECEA-196C-4569-9C3A-DB823E7B55DE}" srcId="{88D0C92E-02CB-4CF3-9D89-372707163512}" destId="{34EB9AD6-6CC3-49B1-A479-41C4D97EAADA}" srcOrd="0" destOrd="0" parTransId="{0DE6B76A-2FFE-4E26-A3C7-7C49779C11D7}" sibTransId="{22CE689F-4DBF-42C7-9FF1-6BA63C4E8386}"/>
    <dgm:cxn modelId="{0A96C3F8-9CB3-4215-A4AF-2487B5E7F22A}" type="presOf" srcId="{4F2AF9D2-2E80-442C-A38C-6F73C066F054}" destId="{6ED85845-D65C-4293-9B39-5C1E10F6A443}" srcOrd="0" destOrd="0" presId="urn:microsoft.com/office/officeart/2005/8/layout/vList2"/>
    <dgm:cxn modelId="{DE1535AF-4E9B-4550-938C-FA8AD6BEF8EF}" type="presParOf" srcId="{BB40ABF7-C11D-4B48-BC65-4B0FCFCF4680}" destId="{6ED85845-D65C-4293-9B39-5C1E10F6A443}" srcOrd="0" destOrd="0" presId="urn:microsoft.com/office/officeart/2005/8/layout/vList2"/>
    <dgm:cxn modelId="{3AFF4D9C-A418-4F27-989A-0FB81CE3B5CC}" type="presParOf" srcId="{BB40ABF7-C11D-4B48-BC65-4B0FCFCF4680}" destId="{BA0FA920-3491-4689-98CF-38B775449F3C}" srcOrd="1" destOrd="0" presId="urn:microsoft.com/office/officeart/2005/8/layout/vList2"/>
    <dgm:cxn modelId="{BF8C5883-EDC5-49BE-B8D6-37948E511460}" type="presParOf" srcId="{BB40ABF7-C11D-4B48-BC65-4B0FCFCF4680}" destId="{1D20C07D-AF78-476E-BC03-4A515771408A}" srcOrd="2" destOrd="0" presId="urn:microsoft.com/office/officeart/2005/8/layout/vList2"/>
    <dgm:cxn modelId="{3E896C10-D81A-4DC2-9B42-B24A96967373}" type="presParOf" srcId="{BB40ABF7-C11D-4B48-BC65-4B0FCFCF4680}" destId="{7D74AFED-89EF-4D0A-9AF0-8B8862271A0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8AEC00-C199-43D7-87A5-4244236D73BB}" type="doc">
      <dgm:prSet loTypeId="urn:microsoft.com/office/officeart/2005/8/layout/hProcess9" loCatId="process" qsTypeId="urn:microsoft.com/office/officeart/2005/8/quickstyle/simple1" qsCatId="simple" csTypeId="urn:microsoft.com/office/officeart/2005/8/colors/accent0_1" csCatId="mainScheme" phldr="1"/>
      <dgm:spPr/>
    </dgm:pt>
    <dgm:pt modelId="{1EECB42E-3607-4989-A403-B37AD74B8DDD}">
      <dgm:prSet phldrT="[Text]"/>
      <dgm:spPr>
        <a:solidFill>
          <a:schemeClr val="accent2">
            <a:lumMod val="60000"/>
            <a:lumOff val="40000"/>
          </a:schemeClr>
        </a:solidFill>
      </dgm:spPr>
      <dgm:t>
        <a:bodyPr/>
        <a:lstStyle/>
        <a:p>
          <a:r>
            <a:rPr lang="en-US" dirty="0"/>
            <a:t>Race and ethnicity matter for enrollment in prekindergarten &amp; high-quality prekindergarten in the context of universal eligibility</a:t>
          </a:r>
        </a:p>
      </dgm:t>
    </dgm:pt>
    <dgm:pt modelId="{44B0BEA9-2997-47EB-A332-48E574000C40}" type="parTrans" cxnId="{1DA9EBFD-62B6-4127-B809-8014A76CFAC1}">
      <dgm:prSet/>
      <dgm:spPr/>
      <dgm:t>
        <a:bodyPr/>
        <a:lstStyle/>
        <a:p>
          <a:endParaRPr lang="en-US"/>
        </a:p>
      </dgm:t>
    </dgm:pt>
    <dgm:pt modelId="{D67E691F-0754-4479-A413-F84E135FF9A8}" type="sibTrans" cxnId="{1DA9EBFD-62B6-4127-B809-8014A76CFAC1}">
      <dgm:prSet/>
      <dgm:spPr/>
      <dgm:t>
        <a:bodyPr/>
        <a:lstStyle/>
        <a:p>
          <a:endParaRPr lang="en-US"/>
        </a:p>
      </dgm:t>
    </dgm:pt>
    <dgm:pt modelId="{3D68A7AC-8BFF-43BC-B47C-C43610EF9129}">
      <dgm:prSet phldrT="[Text]"/>
      <dgm:spPr>
        <a:solidFill>
          <a:schemeClr val="accent1">
            <a:lumMod val="60000"/>
            <a:lumOff val="40000"/>
          </a:schemeClr>
        </a:solidFill>
      </dgm:spPr>
      <dgm:t>
        <a:bodyPr/>
        <a:lstStyle/>
        <a:p>
          <a:r>
            <a:rPr lang="en-US" dirty="0"/>
            <a:t>Although access to programming has increased, </a:t>
          </a:r>
          <a:r>
            <a:rPr lang="en-US" b="1" u="sng" dirty="0"/>
            <a:t>disparities</a:t>
          </a:r>
          <a:r>
            <a:rPr lang="en-US" dirty="0"/>
            <a:t> in access by race/ethnicity have also increased – critical to disaggregate data</a:t>
          </a:r>
        </a:p>
      </dgm:t>
    </dgm:pt>
    <dgm:pt modelId="{6A740A1E-7842-439B-9B30-EDE7C2ED3126}" type="parTrans" cxnId="{36A27D29-CFAE-499F-8A73-DDF10C0B61C7}">
      <dgm:prSet/>
      <dgm:spPr/>
      <dgm:t>
        <a:bodyPr/>
        <a:lstStyle/>
        <a:p>
          <a:endParaRPr lang="en-US"/>
        </a:p>
      </dgm:t>
    </dgm:pt>
    <dgm:pt modelId="{3015F4FF-4771-4BE5-A2E2-BAAB40C5E942}" type="sibTrans" cxnId="{36A27D29-CFAE-499F-8A73-DDF10C0B61C7}">
      <dgm:prSet/>
      <dgm:spPr/>
      <dgm:t>
        <a:bodyPr/>
        <a:lstStyle/>
        <a:p>
          <a:endParaRPr lang="en-US"/>
        </a:p>
      </dgm:t>
    </dgm:pt>
    <dgm:pt modelId="{75D5E8D0-42AC-4A2E-8283-449DBCC12E02}">
      <dgm:prSet phldrT="[Text]"/>
      <dgm:spPr>
        <a:solidFill>
          <a:schemeClr val="accent6">
            <a:lumMod val="60000"/>
            <a:lumOff val="40000"/>
          </a:schemeClr>
        </a:solidFill>
      </dgm:spPr>
      <dgm:t>
        <a:bodyPr/>
        <a:lstStyle/>
        <a:p>
          <a:r>
            <a:rPr lang="en-US" dirty="0"/>
            <a:t>Proximity on its own doesn’t necessarily relate to greater access; availability of </a:t>
          </a:r>
          <a:r>
            <a:rPr lang="en-US" b="1" u="sng" dirty="0"/>
            <a:t>quality </a:t>
          </a:r>
          <a:r>
            <a:rPr lang="en-US" dirty="0"/>
            <a:t>programs is critical</a:t>
          </a:r>
        </a:p>
      </dgm:t>
    </dgm:pt>
    <dgm:pt modelId="{8596FFB3-D0C5-49DE-A460-BE2AAE37361B}" type="parTrans" cxnId="{87CED00A-7511-4431-B849-613E29C70BAC}">
      <dgm:prSet/>
      <dgm:spPr/>
      <dgm:t>
        <a:bodyPr/>
        <a:lstStyle/>
        <a:p>
          <a:endParaRPr lang="en-US"/>
        </a:p>
      </dgm:t>
    </dgm:pt>
    <dgm:pt modelId="{3501FA94-E17F-460C-B53A-10DC4782B395}" type="sibTrans" cxnId="{87CED00A-7511-4431-B849-613E29C70BAC}">
      <dgm:prSet/>
      <dgm:spPr/>
      <dgm:t>
        <a:bodyPr/>
        <a:lstStyle/>
        <a:p>
          <a:endParaRPr lang="en-US"/>
        </a:p>
      </dgm:t>
    </dgm:pt>
    <dgm:pt modelId="{5F30C123-0A7C-42AA-8BB5-2EDD70AE5302}">
      <dgm:prSet phldrT="[Text]"/>
      <dgm:spPr>
        <a:solidFill>
          <a:schemeClr val="accent4">
            <a:lumMod val="60000"/>
            <a:lumOff val="40000"/>
          </a:schemeClr>
        </a:solidFill>
      </dgm:spPr>
      <dgm:t>
        <a:bodyPr/>
        <a:lstStyle/>
        <a:p>
          <a:r>
            <a:rPr lang="en-US" dirty="0"/>
            <a:t>Black and Hispanic students face structural challenges to enrolling – proximity to high-quality programs </a:t>
          </a:r>
        </a:p>
      </dgm:t>
    </dgm:pt>
    <dgm:pt modelId="{D7BBE6FE-7444-4E87-A610-CA183D9B8CA4}" type="parTrans" cxnId="{0EF0A204-CC8B-4AE5-A30E-8E75BE299BF7}">
      <dgm:prSet/>
      <dgm:spPr/>
      <dgm:t>
        <a:bodyPr/>
        <a:lstStyle/>
        <a:p>
          <a:endParaRPr lang="en-US"/>
        </a:p>
      </dgm:t>
    </dgm:pt>
    <dgm:pt modelId="{CEBD146C-F13E-41E3-9CEC-D9F51D36B806}" type="sibTrans" cxnId="{0EF0A204-CC8B-4AE5-A30E-8E75BE299BF7}">
      <dgm:prSet/>
      <dgm:spPr/>
      <dgm:t>
        <a:bodyPr/>
        <a:lstStyle/>
        <a:p>
          <a:endParaRPr lang="en-US"/>
        </a:p>
      </dgm:t>
    </dgm:pt>
    <dgm:pt modelId="{D389B62E-872A-40E0-A2A7-BDCDB7E2D753}" type="pres">
      <dgm:prSet presAssocID="{D28AEC00-C199-43D7-87A5-4244236D73BB}" presName="CompostProcess" presStyleCnt="0">
        <dgm:presLayoutVars>
          <dgm:dir/>
          <dgm:resizeHandles val="exact"/>
        </dgm:presLayoutVars>
      </dgm:prSet>
      <dgm:spPr/>
    </dgm:pt>
    <dgm:pt modelId="{F406A06C-80FC-48B8-B849-09684D3747B4}" type="pres">
      <dgm:prSet presAssocID="{D28AEC00-C199-43D7-87A5-4244236D73BB}" presName="arrow" presStyleLbl="bgShp" presStyleIdx="0" presStyleCnt="1"/>
      <dgm:spPr/>
    </dgm:pt>
    <dgm:pt modelId="{C3566981-795D-49BA-8C86-7ED1CAFD82E5}" type="pres">
      <dgm:prSet presAssocID="{D28AEC00-C199-43D7-87A5-4244236D73BB}" presName="linearProcess" presStyleCnt="0"/>
      <dgm:spPr/>
    </dgm:pt>
    <dgm:pt modelId="{7931ED3C-7940-4115-AE11-5369F923312F}" type="pres">
      <dgm:prSet presAssocID="{1EECB42E-3607-4989-A403-B37AD74B8DDD}" presName="textNode" presStyleLbl="node1" presStyleIdx="0" presStyleCnt="4">
        <dgm:presLayoutVars>
          <dgm:bulletEnabled val="1"/>
        </dgm:presLayoutVars>
      </dgm:prSet>
      <dgm:spPr/>
    </dgm:pt>
    <dgm:pt modelId="{ABE8F12F-965F-43D9-B0CA-4FE6696C3042}" type="pres">
      <dgm:prSet presAssocID="{D67E691F-0754-4479-A413-F84E135FF9A8}" presName="sibTrans" presStyleCnt="0"/>
      <dgm:spPr/>
    </dgm:pt>
    <dgm:pt modelId="{525C990F-B002-478B-905B-E58D60FAADFD}" type="pres">
      <dgm:prSet presAssocID="{3D68A7AC-8BFF-43BC-B47C-C43610EF9129}" presName="textNode" presStyleLbl="node1" presStyleIdx="1" presStyleCnt="4">
        <dgm:presLayoutVars>
          <dgm:bulletEnabled val="1"/>
        </dgm:presLayoutVars>
      </dgm:prSet>
      <dgm:spPr/>
    </dgm:pt>
    <dgm:pt modelId="{A45E4CD0-1F52-43AF-B63B-6E4E13AAA26B}" type="pres">
      <dgm:prSet presAssocID="{3015F4FF-4771-4BE5-A2E2-BAAB40C5E942}" presName="sibTrans" presStyleCnt="0"/>
      <dgm:spPr/>
    </dgm:pt>
    <dgm:pt modelId="{19B147DA-390B-4868-B578-20AF95CB372D}" type="pres">
      <dgm:prSet presAssocID="{5F30C123-0A7C-42AA-8BB5-2EDD70AE5302}" presName="textNode" presStyleLbl="node1" presStyleIdx="2" presStyleCnt="4">
        <dgm:presLayoutVars>
          <dgm:bulletEnabled val="1"/>
        </dgm:presLayoutVars>
      </dgm:prSet>
      <dgm:spPr/>
    </dgm:pt>
    <dgm:pt modelId="{813771A8-E306-4490-823F-E3686D02C063}" type="pres">
      <dgm:prSet presAssocID="{CEBD146C-F13E-41E3-9CEC-D9F51D36B806}" presName="sibTrans" presStyleCnt="0"/>
      <dgm:spPr/>
    </dgm:pt>
    <dgm:pt modelId="{2585E528-712F-4D14-9D7F-116062FC32AE}" type="pres">
      <dgm:prSet presAssocID="{75D5E8D0-42AC-4A2E-8283-449DBCC12E02}" presName="textNode" presStyleLbl="node1" presStyleIdx="3" presStyleCnt="4">
        <dgm:presLayoutVars>
          <dgm:bulletEnabled val="1"/>
        </dgm:presLayoutVars>
      </dgm:prSet>
      <dgm:spPr/>
    </dgm:pt>
  </dgm:ptLst>
  <dgm:cxnLst>
    <dgm:cxn modelId="{0EF0A204-CC8B-4AE5-A30E-8E75BE299BF7}" srcId="{D28AEC00-C199-43D7-87A5-4244236D73BB}" destId="{5F30C123-0A7C-42AA-8BB5-2EDD70AE5302}" srcOrd="2" destOrd="0" parTransId="{D7BBE6FE-7444-4E87-A610-CA183D9B8CA4}" sibTransId="{CEBD146C-F13E-41E3-9CEC-D9F51D36B806}"/>
    <dgm:cxn modelId="{87CED00A-7511-4431-B849-613E29C70BAC}" srcId="{D28AEC00-C199-43D7-87A5-4244236D73BB}" destId="{75D5E8D0-42AC-4A2E-8283-449DBCC12E02}" srcOrd="3" destOrd="0" parTransId="{8596FFB3-D0C5-49DE-A460-BE2AAE37361B}" sibTransId="{3501FA94-E17F-460C-B53A-10DC4782B395}"/>
    <dgm:cxn modelId="{E477D722-56D2-4952-92DF-75931A45CACB}" type="presOf" srcId="{D28AEC00-C199-43D7-87A5-4244236D73BB}" destId="{D389B62E-872A-40E0-A2A7-BDCDB7E2D753}" srcOrd="0" destOrd="0" presId="urn:microsoft.com/office/officeart/2005/8/layout/hProcess9"/>
    <dgm:cxn modelId="{36A27D29-CFAE-499F-8A73-DDF10C0B61C7}" srcId="{D28AEC00-C199-43D7-87A5-4244236D73BB}" destId="{3D68A7AC-8BFF-43BC-B47C-C43610EF9129}" srcOrd="1" destOrd="0" parTransId="{6A740A1E-7842-439B-9B30-EDE7C2ED3126}" sibTransId="{3015F4FF-4771-4BE5-A2E2-BAAB40C5E942}"/>
    <dgm:cxn modelId="{9505B661-8D25-4883-8669-40FBE46FE954}" type="presOf" srcId="{5F30C123-0A7C-42AA-8BB5-2EDD70AE5302}" destId="{19B147DA-390B-4868-B578-20AF95CB372D}" srcOrd="0" destOrd="0" presId="urn:microsoft.com/office/officeart/2005/8/layout/hProcess9"/>
    <dgm:cxn modelId="{B390B8D1-2061-483D-AF26-E04B5F3EBDF0}" type="presOf" srcId="{75D5E8D0-42AC-4A2E-8283-449DBCC12E02}" destId="{2585E528-712F-4D14-9D7F-116062FC32AE}" srcOrd="0" destOrd="0" presId="urn:microsoft.com/office/officeart/2005/8/layout/hProcess9"/>
    <dgm:cxn modelId="{DDD6DEDA-513B-4A27-8393-53763ACDA6CF}" type="presOf" srcId="{3D68A7AC-8BFF-43BC-B47C-C43610EF9129}" destId="{525C990F-B002-478B-905B-E58D60FAADFD}" srcOrd="0" destOrd="0" presId="urn:microsoft.com/office/officeart/2005/8/layout/hProcess9"/>
    <dgm:cxn modelId="{56E6BBF7-4DF3-4D41-AA77-EA765385D05E}" type="presOf" srcId="{1EECB42E-3607-4989-A403-B37AD74B8DDD}" destId="{7931ED3C-7940-4115-AE11-5369F923312F}" srcOrd="0" destOrd="0" presId="urn:microsoft.com/office/officeart/2005/8/layout/hProcess9"/>
    <dgm:cxn modelId="{1DA9EBFD-62B6-4127-B809-8014A76CFAC1}" srcId="{D28AEC00-C199-43D7-87A5-4244236D73BB}" destId="{1EECB42E-3607-4989-A403-B37AD74B8DDD}" srcOrd="0" destOrd="0" parTransId="{44B0BEA9-2997-47EB-A332-48E574000C40}" sibTransId="{D67E691F-0754-4479-A413-F84E135FF9A8}"/>
    <dgm:cxn modelId="{4EFBEB41-6F0E-43ED-BF6A-5367C76B4ACE}" type="presParOf" srcId="{D389B62E-872A-40E0-A2A7-BDCDB7E2D753}" destId="{F406A06C-80FC-48B8-B849-09684D3747B4}" srcOrd="0" destOrd="0" presId="urn:microsoft.com/office/officeart/2005/8/layout/hProcess9"/>
    <dgm:cxn modelId="{63765B2B-B00F-4247-A56C-51EE897F0BBC}" type="presParOf" srcId="{D389B62E-872A-40E0-A2A7-BDCDB7E2D753}" destId="{C3566981-795D-49BA-8C86-7ED1CAFD82E5}" srcOrd="1" destOrd="0" presId="urn:microsoft.com/office/officeart/2005/8/layout/hProcess9"/>
    <dgm:cxn modelId="{BC41CF5C-7279-4FCE-A0B9-C03D2408A952}" type="presParOf" srcId="{C3566981-795D-49BA-8C86-7ED1CAFD82E5}" destId="{7931ED3C-7940-4115-AE11-5369F923312F}" srcOrd="0" destOrd="0" presId="urn:microsoft.com/office/officeart/2005/8/layout/hProcess9"/>
    <dgm:cxn modelId="{33EF9BFE-8D70-40C1-A36E-C2B508D24A34}" type="presParOf" srcId="{C3566981-795D-49BA-8C86-7ED1CAFD82E5}" destId="{ABE8F12F-965F-43D9-B0CA-4FE6696C3042}" srcOrd="1" destOrd="0" presId="urn:microsoft.com/office/officeart/2005/8/layout/hProcess9"/>
    <dgm:cxn modelId="{97F99986-C0B1-413B-9B50-0192FC22A9F5}" type="presParOf" srcId="{C3566981-795D-49BA-8C86-7ED1CAFD82E5}" destId="{525C990F-B002-478B-905B-E58D60FAADFD}" srcOrd="2" destOrd="0" presId="urn:microsoft.com/office/officeart/2005/8/layout/hProcess9"/>
    <dgm:cxn modelId="{43161551-0032-487F-8B0B-65E049B1DC0E}" type="presParOf" srcId="{C3566981-795D-49BA-8C86-7ED1CAFD82E5}" destId="{A45E4CD0-1F52-43AF-B63B-6E4E13AAA26B}" srcOrd="3" destOrd="0" presId="urn:microsoft.com/office/officeart/2005/8/layout/hProcess9"/>
    <dgm:cxn modelId="{C4B33141-191B-4059-BB76-1DC282AE8741}" type="presParOf" srcId="{C3566981-795D-49BA-8C86-7ED1CAFD82E5}" destId="{19B147DA-390B-4868-B578-20AF95CB372D}" srcOrd="4" destOrd="0" presId="urn:microsoft.com/office/officeart/2005/8/layout/hProcess9"/>
    <dgm:cxn modelId="{B53FF7DC-C6B9-44E8-A502-49702E181F02}" type="presParOf" srcId="{C3566981-795D-49BA-8C86-7ED1CAFD82E5}" destId="{813771A8-E306-4490-823F-E3686D02C063}" srcOrd="5" destOrd="0" presId="urn:microsoft.com/office/officeart/2005/8/layout/hProcess9"/>
    <dgm:cxn modelId="{D05735C0-1FCD-44D8-A0DA-95E7EF5215EE}" type="presParOf" srcId="{C3566981-795D-49BA-8C86-7ED1CAFD82E5}" destId="{2585E528-712F-4D14-9D7F-116062FC32AE}"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221291-0AC2-46CC-B01B-797F63391783}"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US"/>
        </a:p>
      </dgm:t>
    </dgm:pt>
    <dgm:pt modelId="{93ADF54C-D1C7-4DC1-BFC9-35D342C541FB}">
      <dgm:prSet phldrT="[Text]" custT="1"/>
      <dgm:spPr>
        <a:solidFill>
          <a:schemeClr val="accent2">
            <a:lumMod val="60000"/>
            <a:lumOff val="40000"/>
          </a:schemeClr>
        </a:solidFill>
      </dgm:spPr>
      <dgm:t>
        <a:bodyPr/>
        <a:lstStyle/>
        <a:p>
          <a:r>
            <a:rPr lang="en-US" sz="2000" dirty="0"/>
            <a:t>May be particularly important to focus on disparities by race/ethnicity and </a:t>
          </a:r>
          <a:r>
            <a:rPr lang="en-US" sz="2000" b="1" u="sng" dirty="0"/>
            <a:t>intersection</a:t>
          </a:r>
          <a:r>
            <a:rPr lang="en-US" sz="2000" dirty="0"/>
            <a:t> between race and income</a:t>
          </a:r>
        </a:p>
      </dgm:t>
    </dgm:pt>
    <dgm:pt modelId="{F2BC4D16-8934-40C8-90E5-04260A00F46A}" type="parTrans" cxnId="{78516F20-E8F6-492A-99D1-B3C2CBBBC9C4}">
      <dgm:prSet/>
      <dgm:spPr/>
      <dgm:t>
        <a:bodyPr/>
        <a:lstStyle/>
        <a:p>
          <a:endParaRPr lang="en-US"/>
        </a:p>
      </dgm:t>
    </dgm:pt>
    <dgm:pt modelId="{17248C99-0681-4CCF-A053-2C6BFA6FFC1C}" type="sibTrans" cxnId="{78516F20-E8F6-492A-99D1-B3C2CBBBC9C4}">
      <dgm:prSet/>
      <dgm:spPr/>
      <dgm:t>
        <a:bodyPr/>
        <a:lstStyle/>
        <a:p>
          <a:endParaRPr lang="en-US"/>
        </a:p>
      </dgm:t>
    </dgm:pt>
    <dgm:pt modelId="{BED3C571-5B02-4F73-BFEE-2EE8B36B5729}">
      <dgm:prSet phldrT="[Text]" custT="1"/>
      <dgm:spPr>
        <a:solidFill>
          <a:schemeClr val="accent1">
            <a:lumMod val="60000"/>
            <a:lumOff val="40000"/>
          </a:schemeClr>
        </a:solidFill>
      </dgm:spPr>
      <dgm:t>
        <a:bodyPr/>
        <a:lstStyle/>
        <a:p>
          <a:r>
            <a:rPr lang="en-US" sz="2000" dirty="0"/>
            <a:t>Structural factors like proximity make a difference but consideration of alternative options and family preferences is critical – investigate how families rank choices to unpack these mechanisms</a:t>
          </a:r>
        </a:p>
      </dgm:t>
    </dgm:pt>
    <dgm:pt modelId="{E780E3A6-FED2-41E2-AC5D-E37ADA7E20A1}" type="parTrans" cxnId="{3E15AD75-3485-4415-B499-68847A9D1B56}">
      <dgm:prSet/>
      <dgm:spPr/>
      <dgm:t>
        <a:bodyPr/>
        <a:lstStyle/>
        <a:p>
          <a:endParaRPr lang="en-US"/>
        </a:p>
      </dgm:t>
    </dgm:pt>
    <dgm:pt modelId="{F6CE37E7-F804-4B49-8402-75AFF598442C}" type="sibTrans" cxnId="{3E15AD75-3485-4415-B499-68847A9D1B56}">
      <dgm:prSet/>
      <dgm:spPr/>
      <dgm:t>
        <a:bodyPr/>
        <a:lstStyle/>
        <a:p>
          <a:endParaRPr lang="en-US"/>
        </a:p>
      </dgm:t>
    </dgm:pt>
    <dgm:pt modelId="{8313BDC5-95FE-4D6A-8062-B1AEB4CA74A1}">
      <dgm:prSet phldrT="[Text]" custT="1"/>
      <dgm:spPr>
        <a:solidFill>
          <a:schemeClr val="accent4">
            <a:lumMod val="60000"/>
            <a:lumOff val="40000"/>
          </a:schemeClr>
        </a:solidFill>
      </dgm:spPr>
      <dgm:t>
        <a:bodyPr/>
        <a:lstStyle/>
        <a:p>
          <a:r>
            <a:rPr lang="en-US" sz="2000" dirty="0"/>
            <a:t>Need further information on how parents are making enrollment decisions to design interventions to promote equity; opportunities for systematic interventions using behavioral approaches</a:t>
          </a:r>
        </a:p>
      </dgm:t>
    </dgm:pt>
    <dgm:pt modelId="{A13FA266-16D4-42F2-97EB-5E4381BE8FEF}" type="parTrans" cxnId="{B189D40E-9F47-46A3-8ABA-39498F5C3328}">
      <dgm:prSet/>
      <dgm:spPr/>
      <dgm:t>
        <a:bodyPr/>
        <a:lstStyle/>
        <a:p>
          <a:endParaRPr lang="en-US"/>
        </a:p>
      </dgm:t>
    </dgm:pt>
    <dgm:pt modelId="{57CA99FF-80D5-4BAB-8E9F-CE9C42CDBB20}" type="sibTrans" cxnId="{B189D40E-9F47-46A3-8ABA-39498F5C3328}">
      <dgm:prSet/>
      <dgm:spPr/>
      <dgm:t>
        <a:bodyPr/>
        <a:lstStyle/>
        <a:p>
          <a:endParaRPr lang="en-US"/>
        </a:p>
      </dgm:t>
    </dgm:pt>
    <dgm:pt modelId="{8791B7F5-CF55-43F6-AFA7-A2CDA0F7058C}" type="pres">
      <dgm:prSet presAssocID="{D4221291-0AC2-46CC-B01B-797F63391783}" presName="linear" presStyleCnt="0">
        <dgm:presLayoutVars>
          <dgm:dir/>
          <dgm:animLvl val="lvl"/>
          <dgm:resizeHandles val="exact"/>
        </dgm:presLayoutVars>
      </dgm:prSet>
      <dgm:spPr/>
    </dgm:pt>
    <dgm:pt modelId="{96295C08-4198-45DC-8F30-70D7965E7300}" type="pres">
      <dgm:prSet presAssocID="{93ADF54C-D1C7-4DC1-BFC9-35D342C541FB}" presName="parentLin" presStyleCnt="0"/>
      <dgm:spPr/>
    </dgm:pt>
    <dgm:pt modelId="{FB00E539-9928-4421-850C-8F5B805726FC}" type="pres">
      <dgm:prSet presAssocID="{93ADF54C-D1C7-4DC1-BFC9-35D342C541FB}" presName="parentLeftMargin" presStyleLbl="node1" presStyleIdx="0" presStyleCnt="3"/>
      <dgm:spPr/>
    </dgm:pt>
    <dgm:pt modelId="{EE9E26E7-7EA8-4852-A509-18666663B3D0}" type="pres">
      <dgm:prSet presAssocID="{93ADF54C-D1C7-4DC1-BFC9-35D342C541FB}" presName="parentText" presStyleLbl="node1" presStyleIdx="0" presStyleCnt="3" custScaleX="137875" custScaleY="208035">
        <dgm:presLayoutVars>
          <dgm:chMax val="0"/>
          <dgm:bulletEnabled val="1"/>
        </dgm:presLayoutVars>
      </dgm:prSet>
      <dgm:spPr/>
    </dgm:pt>
    <dgm:pt modelId="{85E2941D-7B5E-4777-A59A-4349AF65A0B0}" type="pres">
      <dgm:prSet presAssocID="{93ADF54C-D1C7-4DC1-BFC9-35D342C541FB}" presName="negativeSpace" presStyleCnt="0"/>
      <dgm:spPr/>
    </dgm:pt>
    <dgm:pt modelId="{90279563-5CAC-41C7-9DEF-A13F3CE3E966}" type="pres">
      <dgm:prSet presAssocID="{93ADF54C-D1C7-4DC1-BFC9-35D342C541FB}" presName="childText" presStyleLbl="conFgAcc1" presStyleIdx="0" presStyleCnt="3">
        <dgm:presLayoutVars>
          <dgm:bulletEnabled val="1"/>
        </dgm:presLayoutVars>
      </dgm:prSet>
      <dgm:spPr/>
    </dgm:pt>
    <dgm:pt modelId="{AA121495-163F-4C1A-812F-102FE75914F9}" type="pres">
      <dgm:prSet presAssocID="{17248C99-0681-4CCF-A053-2C6BFA6FFC1C}" presName="spaceBetweenRectangles" presStyleCnt="0"/>
      <dgm:spPr/>
    </dgm:pt>
    <dgm:pt modelId="{E3975E0C-4A93-4805-8A73-A4A0B45173E3}" type="pres">
      <dgm:prSet presAssocID="{BED3C571-5B02-4F73-BFEE-2EE8B36B5729}" presName="parentLin" presStyleCnt="0"/>
      <dgm:spPr/>
    </dgm:pt>
    <dgm:pt modelId="{F7E8984B-E257-4C29-BC01-AE71B8AE0A7B}" type="pres">
      <dgm:prSet presAssocID="{BED3C571-5B02-4F73-BFEE-2EE8B36B5729}" presName="parentLeftMargin" presStyleLbl="node1" presStyleIdx="0" presStyleCnt="3"/>
      <dgm:spPr/>
    </dgm:pt>
    <dgm:pt modelId="{1C28303B-4A87-4E21-A127-D7634B515D6E}" type="pres">
      <dgm:prSet presAssocID="{BED3C571-5B02-4F73-BFEE-2EE8B36B5729}" presName="parentText" presStyleLbl="node1" presStyleIdx="1" presStyleCnt="3" custScaleX="138246" custScaleY="208035">
        <dgm:presLayoutVars>
          <dgm:chMax val="0"/>
          <dgm:bulletEnabled val="1"/>
        </dgm:presLayoutVars>
      </dgm:prSet>
      <dgm:spPr/>
    </dgm:pt>
    <dgm:pt modelId="{9CF4237D-069D-4890-BC1F-E24BA31CB5E3}" type="pres">
      <dgm:prSet presAssocID="{BED3C571-5B02-4F73-BFEE-2EE8B36B5729}" presName="negativeSpace" presStyleCnt="0"/>
      <dgm:spPr/>
    </dgm:pt>
    <dgm:pt modelId="{267796F8-0370-4998-966C-79D3BB10951A}" type="pres">
      <dgm:prSet presAssocID="{BED3C571-5B02-4F73-BFEE-2EE8B36B5729}" presName="childText" presStyleLbl="conFgAcc1" presStyleIdx="1" presStyleCnt="3">
        <dgm:presLayoutVars>
          <dgm:bulletEnabled val="1"/>
        </dgm:presLayoutVars>
      </dgm:prSet>
      <dgm:spPr/>
    </dgm:pt>
    <dgm:pt modelId="{64CA6715-4C6D-4EE7-8537-7E8F5E791A56}" type="pres">
      <dgm:prSet presAssocID="{F6CE37E7-F804-4B49-8402-75AFF598442C}" presName="spaceBetweenRectangles" presStyleCnt="0"/>
      <dgm:spPr/>
    </dgm:pt>
    <dgm:pt modelId="{EF3439A2-C88E-4674-9EDF-7349831A18AB}" type="pres">
      <dgm:prSet presAssocID="{8313BDC5-95FE-4D6A-8062-B1AEB4CA74A1}" presName="parentLin" presStyleCnt="0"/>
      <dgm:spPr/>
    </dgm:pt>
    <dgm:pt modelId="{29E8C8BC-EB3B-4BFC-98A9-1D470CBDA9CC}" type="pres">
      <dgm:prSet presAssocID="{8313BDC5-95FE-4D6A-8062-B1AEB4CA74A1}" presName="parentLeftMargin" presStyleLbl="node1" presStyleIdx="1" presStyleCnt="3"/>
      <dgm:spPr/>
    </dgm:pt>
    <dgm:pt modelId="{3697F790-BA5C-4299-BA27-BBB6421DE3B3}" type="pres">
      <dgm:prSet presAssocID="{8313BDC5-95FE-4D6A-8062-B1AEB4CA74A1}" presName="parentText" presStyleLbl="node1" presStyleIdx="2" presStyleCnt="3" custScaleX="138986" custScaleY="208035">
        <dgm:presLayoutVars>
          <dgm:chMax val="0"/>
          <dgm:bulletEnabled val="1"/>
        </dgm:presLayoutVars>
      </dgm:prSet>
      <dgm:spPr/>
    </dgm:pt>
    <dgm:pt modelId="{D6FCAE64-89C4-469A-85DC-862115F7CC49}" type="pres">
      <dgm:prSet presAssocID="{8313BDC5-95FE-4D6A-8062-B1AEB4CA74A1}" presName="negativeSpace" presStyleCnt="0"/>
      <dgm:spPr/>
    </dgm:pt>
    <dgm:pt modelId="{B23D9DBD-9ED9-4F2B-8770-CE64708FE1D4}" type="pres">
      <dgm:prSet presAssocID="{8313BDC5-95FE-4D6A-8062-B1AEB4CA74A1}" presName="childText" presStyleLbl="conFgAcc1" presStyleIdx="2" presStyleCnt="3">
        <dgm:presLayoutVars>
          <dgm:bulletEnabled val="1"/>
        </dgm:presLayoutVars>
      </dgm:prSet>
      <dgm:spPr/>
    </dgm:pt>
  </dgm:ptLst>
  <dgm:cxnLst>
    <dgm:cxn modelId="{42A1CB07-BD04-4300-B5B3-A1E169E8266B}" type="presOf" srcId="{93ADF54C-D1C7-4DC1-BFC9-35D342C541FB}" destId="{EE9E26E7-7EA8-4852-A509-18666663B3D0}" srcOrd="1" destOrd="0" presId="urn:microsoft.com/office/officeart/2005/8/layout/list1"/>
    <dgm:cxn modelId="{B189D40E-9F47-46A3-8ABA-39498F5C3328}" srcId="{D4221291-0AC2-46CC-B01B-797F63391783}" destId="{8313BDC5-95FE-4D6A-8062-B1AEB4CA74A1}" srcOrd="2" destOrd="0" parTransId="{A13FA266-16D4-42F2-97EB-5E4381BE8FEF}" sibTransId="{57CA99FF-80D5-4BAB-8E9F-CE9C42CDBB20}"/>
    <dgm:cxn modelId="{78516F20-E8F6-492A-99D1-B3C2CBBBC9C4}" srcId="{D4221291-0AC2-46CC-B01B-797F63391783}" destId="{93ADF54C-D1C7-4DC1-BFC9-35D342C541FB}" srcOrd="0" destOrd="0" parTransId="{F2BC4D16-8934-40C8-90E5-04260A00F46A}" sibTransId="{17248C99-0681-4CCF-A053-2C6BFA6FFC1C}"/>
    <dgm:cxn modelId="{38975B27-0EF9-44F5-9BE4-32562D4A0437}" type="presOf" srcId="{BED3C571-5B02-4F73-BFEE-2EE8B36B5729}" destId="{F7E8984B-E257-4C29-BC01-AE71B8AE0A7B}" srcOrd="0" destOrd="0" presId="urn:microsoft.com/office/officeart/2005/8/layout/list1"/>
    <dgm:cxn modelId="{B3D1CA2A-B1D7-4C42-9336-C97AB16DD592}" type="presOf" srcId="{D4221291-0AC2-46CC-B01B-797F63391783}" destId="{8791B7F5-CF55-43F6-AFA7-A2CDA0F7058C}" srcOrd="0" destOrd="0" presId="urn:microsoft.com/office/officeart/2005/8/layout/list1"/>
    <dgm:cxn modelId="{4C574039-E6B4-44C0-B234-4AC05471E106}" type="presOf" srcId="{93ADF54C-D1C7-4DC1-BFC9-35D342C541FB}" destId="{FB00E539-9928-4421-850C-8F5B805726FC}" srcOrd="0" destOrd="0" presId="urn:microsoft.com/office/officeart/2005/8/layout/list1"/>
    <dgm:cxn modelId="{89CCAE69-DA66-4AF4-A219-2393609B107E}" type="presOf" srcId="{BED3C571-5B02-4F73-BFEE-2EE8B36B5729}" destId="{1C28303B-4A87-4E21-A127-D7634B515D6E}" srcOrd="1" destOrd="0" presId="urn:microsoft.com/office/officeart/2005/8/layout/list1"/>
    <dgm:cxn modelId="{693EB46B-5F52-4C01-A576-FE18EB69EA5C}" type="presOf" srcId="{8313BDC5-95FE-4D6A-8062-B1AEB4CA74A1}" destId="{29E8C8BC-EB3B-4BFC-98A9-1D470CBDA9CC}" srcOrd="0" destOrd="0" presId="urn:microsoft.com/office/officeart/2005/8/layout/list1"/>
    <dgm:cxn modelId="{3E15AD75-3485-4415-B499-68847A9D1B56}" srcId="{D4221291-0AC2-46CC-B01B-797F63391783}" destId="{BED3C571-5B02-4F73-BFEE-2EE8B36B5729}" srcOrd="1" destOrd="0" parTransId="{E780E3A6-FED2-41E2-AC5D-E37ADA7E20A1}" sibTransId="{F6CE37E7-F804-4B49-8402-75AFF598442C}"/>
    <dgm:cxn modelId="{71B6247B-1AEB-4C02-B700-9410EB0B1075}" type="presOf" srcId="{8313BDC5-95FE-4D6A-8062-B1AEB4CA74A1}" destId="{3697F790-BA5C-4299-BA27-BBB6421DE3B3}" srcOrd="1" destOrd="0" presId="urn:microsoft.com/office/officeart/2005/8/layout/list1"/>
    <dgm:cxn modelId="{C23FC332-13AC-4E48-88EE-52DFA7109D3C}" type="presParOf" srcId="{8791B7F5-CF55-43F6-AFA7-A2CDA0F7058C}" destId="{96295C08-4198-45DC-8F30-70D7965E7300}" srcOrd="0" destOrd="0" presId="urn:microsoft.com/office/officeart/2005/8/layout/list1"/>
    <dgm:cxn modelId="{28D4907E-B293-4000-9EF3-5FD3E588C715}" type="presParOf" srcId="{96295C08-4198-45DC-8F30-70D7965E7300}" destId="{FB00E539-9928-4421-850C-8F5B805726FC}" srcOrd="0" destOrd="0" presId="urn:microsoft.com/office/officeart/2005/8/layout/list1"/>
    <dgm:cxn modelId="{AB7FEAB3-D96C-4851-A0F7-C0922582C5A8}" type="presParOf" srcId="{96295C08-4198-45DC-8F30-70D7965E7300}" destId="{EE9E26E7-7EA8-4852-A509-18666663B3D0}" srcOrd="1" destOrd="0" presId="urn:microsoft.com/office/officeart/2005/8/layout/list1"/>
    <dgm:cxn modelId="{38B6A8B1-0E7D-4718-8FB7-2CAF0B5F63DE}" type="presParOf" srcId="{8791B7F5-CF55-43F6-AFA7-A2CDA0F7058C}" destId="{85E2941D-7B5E-4777-A59A-4349AF65A0B0}" srcOrd="1" destOrd="0" presId="urn:microsoft.com/office/officeart/2005/8/layout/list1"/>
    <dgm:cxn modelId="{29C436C0-6907-46D6-A182-AD418228F6B0}" type="presParOf" srcId="{8791B7F5-CF55-43F6-AFA7-A2CDA0F7058C}" destId="{90279563-5CAC-41C7-9DEF-A13F3CE3E966}" srcOrd="2" destOrd="0" presId="urn:microsoft.com/office/officeart/2005/8/layout/list1"/>
    <dgm:cxn modelId="{DDB3AAC6-41DA-48DC-8ADA-166205911D4B}" type="presParOf" srcId="{8791B7F5-CF55-43F6-AFA7-A2CDA0F7058C}" destId="{AA121495-163F-4C1A-812F-102FE75914F9}" srcOrd="3" destOrd="0" presId="urn:microsoft.com/office/officeart/2005/8/layout/list1"/>
    <dgm:cxn modelId="{110E0DD9-3D7F-4B3C-8B7A-D2D51A4B90CE}" type="presParOf" srcId="{8791B7F5-CF55-43F6-AFA7-A2CDA0F7058C}" destId="{E3975E0C-4A93-4805-8A73-A4A0B45173E3}" srcOrd="4" destOrd="0" presId="urn:microsoft.com/office/officeart/2005/8/layout/list1"/>
    <dgm:cxn modelId="{BEB8B445-E3DD-4323-B4AC-EAF83E702804}" type="presParOf" srcId="{E3975E0C-4A93-4805-8A73-A4A0B45173E3}" destId="{F7E8984B-E257-4C29-BC01-AE71B8AE0A7B}" srcOrd="0" destOrd="0" presId="urn:microsoft.com/office/officeart/2005/8/layout/list1"/>
    <dgm:cxn modelId="{7187EB28-0042-4AD6-A925-E8103843B1BC}" type="presParOf" srcId="{E3975E0C-4A93-4805-8A73-A4A0B45173E3}" destId="{1C28303B-4A87-4E21-A127-D7634B515D6E}" srcOrd="1" destOrd="0" presId="urn:microsoft.com/office/officeart/2005/8/layout/list1"/>
    <dgm:cxn modelId="{10BD70EE-EA2A-4938-9E7B-FA8B009DC0C0}" type="presParOf" srcId="{8791B7F5-CF55-43F6-AFA7-A2CDA0F7058C}" destId="{9CF4237D-069D-4890-BC1F-E24BA31CB5E3}" srcOrd="5" destOrd="0" presId="urn:microsoft.com/office/officeart/2005/8/layout/list1"/>
    <dgm:cxn modelId="{9AA11ABB-B73E-48CA-B2A7-C104CEC3FAB8}" type="presParOf" srcId="{8791B7F5-CF55-43F6-AFA7-A2CDA0F7058C}" destId="{267796F8-0370-4998-966C-79D3BB10951A}" srcOrd="6" destOrd="0" presId="urn:microsoft.com/office/officeart/2005/8/layout/list1"/>
    <dgm:cxn modelId="{C568A80E-1D04-48DF-9FDC-C0012299AFFB}" type="presParOf" srcId="{8791B7F5-CF55-43F6-AFA7-A2CDA0F7058C}" destId="{64CA6715-4C6D-4EE7-8537-7E8F5E791A56}" srcOrd="7" destOrd="0" presId="urn:microsoft.com/office/officeart/2005/8/layout/list1"/>
    <dgm:cxn modelId="{B921B01E-4E10-46FF-A066-EE48EA524B66}" type="presParOf" srcId="{8791B7F5-CF55-43F6-AFA7-A2CDA0F7058C}" destId="{EF3439A2-C88E-4674-9EDF-7349831A18AB}" srcOrd="8" destOrd="0" presId="urn:microsoft.com/office/officeart/2005/8/layout/list1"/>
    <dgm:cxn modelId="{273DB583-5638-4A0B-A3BF-56D9D87D8A24}" type="presParOf" srcId="{EF3439A2-C88E-4674-9EDF-7349831A18AB}" destId="{29E8C8BC-EB3B-4BFC-98A9-1D470CBDA9CC}" srcOrd="0" destOrd="0" presId="urn:microsoft.com/office/officeart/2005/8/layout/list1"/>
    <dgm:cxn modelId="{D5DFB688-1C71-4E93-AF7E-5229042DCB76}" type="presParOf" srcId="{EF3439A2-C88E-4674-9EDF-7349831A18AB}" destId="{3697F790-BA5C-4299-BA27-BBB6421DE3B3}" srcOrd="1" destOrd="0" presId="urn:microsoft.com/office/officeart/2005/8/layout/list1"/>
    <dgm:cxn modelId="{B328D0CC-B285-423B-846D-6EEF97D2EDBA}" type="presParOf" srcId="{8791B7F5-CF55-43F6-AFA7-A2CDA0F7058C}" destId="{D6FCAE64-89C4-469A-85DC-862115F7CC49}" srcOrd="9" destOrd="0" presId="urn:microsoft.com/office/officeart/2005/8/layout/list1"/>
    <dgm:cxn modelId="{19733CF7-CACF-4C52-BA86-06588EA7F9BF}" type="presParOf" srcId="{8791B7F5-CF55-43F6-AFA7-A2CDA0F7058C}" destId="{B23D9DBD-9ED9-4F2B-8770-CE64708FE1D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9FA081-67BE-47E1-8F9E-F58EEDD990E7}" type="doc">
      <dgm:prSet loTypeId="urn:microsoft.com/office/officeart/2008/layout/AlternatingHexagons" loCatId="list" qsTypeId="urn:microsoft.com/office/officeart/2005/8/quickstyle/simple1" qsCatId="simple" csTypeId="urn:microsoft.com/office/officeart/2005/8/colors/accent0_1" csCatId="mainScheme" phldr="1"/>
      <dgm:spPr/>
      <dgm:t>
        <a:bodyPr/>
        <a:lstStyle/>
        <a:p>
          <a:endParaRPr lang="en-US"/>
        </a:p>
      </dgm:t>
    </dgm:pt>
    <dgm:pt modelId="{163A6D06-0C08-4702-9EF8-B126232307CF}">
      <dgm:prSet phldrT="[Text]" custT="1"/>
      <dgm:spPr/>
      <dgm:t>
        <a:bodyPr/>
        <a:lstStyle/>
        <a:p>
          <a:r>
            <a:rPr lang="en-US" sz="1400" b="1" dirty="0"/>
            <a:t>PreK &amp; K enrollment &amp; demographic  data </a:t>
          </a:r>
        </a:p>
      </dgm:t>
    </dgm:pt>
    <dgm:pt modelId="{84C5448E-287F-43BF-9E9B-F394A75B7ECB}" type="parTrans" cxnId="{ED8093CA-04DE-48E0-8420-BE6DC746B3C5}">
      <dgm:prSet/>
      <dgm:spPr/>
      <dgm:t>
        <a:bodyPr/>
        <a:lstStyle/>
        <a:p>
          <a:endParaRPr lang="en-US" sz="1400"/>
        </a:p>
      </dgm:t>
    </dgm:pt>
    <dgm:pt modelId="{F278A73D-8A1E-423D-9C76-EB0D707F93C1}" type="sibTrans" cxnId="{ED8093CA-04DE-48E0-8420-BE6DC746B3C5}">
      <dgm:prSet custT="1"/>
      <dgm:spPr/>
      <dgm:t>
        <a:bodyPr/>
        <a:lstStyle/>
        <a:p>
          <a:endParaRPr lang="en-US" sz="1400"/>
        </a:p>
      </dgm:t>
    </dgm:pt>
    <dgm:pt modelId="{F052D69A-6613-4022-A758-A5E14F68F1DD}">
      <dgm:prSet phldrT="[Text]" custT="1"/>
      <dgm:spPr/>
      <dgm:t>
        <a:bodyPr/>
        <a:lstStyle/>
        <a:p>
          <a:r>
            <a:rPr lang="en-US" sz="1400" dirty="0"/>
            <a:t>Provided by the district from Fall 2012 – Fall 2018</a:t>
          </a:r>
        </a:p>
      </dgm:t>
    </dgm:pt>
    <dgm:pt modelId="{90485EC5-6279-4568-80F7-C5F51BB2E182}" type="parTrans" cxnId="{DBD75CC7-C62E-477B-902F-765C4B9E1438}">
      <dgm:prSet/>
      <dgm:spPr/>
      <dgm:t>
        <a:bodyPr/>
        <a:lstStyle/>
        <a:p>
          <a:endParaRPr lang="en-US" sz="1400"/>
        </a:p>
      </dgm:t>
    </dgm:pt>
    <dgm:pt modelId="{CB3E7AA8-BE94-4B3B-8353-D538CF9AA5B7}" type="sibTrans" cxnId="{DBD75CC7-C62E-477B-902F-765C4B9E1438}">
      <dgm:prSet/>
      <dgm:spPr/>
      <dgm:t>
        <a:bodyPr/>
        <a:lstStyle/>
        <a:p>
          <a:endParaRPr lang="en-US" sz="1400"/>
        </a:p>
      </dgm:t>
    </dgm:pt>
    <dgm:pt modelId="{64267B75-F070-459A-827B-DBDA3F9DA13D}">
      <dgm:prSet phldrT="[Text]" custT="1"/>
      <dgm:spPr/>
      <dgm:t>
        <a:bodyPr/>
        <a:lstStyle/>
        <a:p>
          <a:r>
            <a:rPr lang="en-US" sz="1400" b="1" dirty="0"/>
            <a:t>Neighborhood locations and family proximity to PreK</a:t>
          </a:r>
        </a:p>
      </dgm:t>
    </dgm:pt>
    <dgm:pt modelId="{C4B7A8BB-8285-427E-B6B8-24C83D8F6922}" type="parTrans" cxnId="{BE3A6C6D-7A14-4592-A92D-007E1CF6674D}">
      <dgm:prSet/>
      <dgm:spPr/>
      <dgm:t>
        <a:bodyPr/>
        <a:lstStyle/>
        <a:p>
          <a:endParaRPr lang="en-US" sz="1400"/>
        </a:p>
      </dgm:t>
    </dgm:pt>
    <dgm:pt modelId="{6F91B6D7-30ED-4CBA-AE9C-FE4A8261CE34}" type="sibTrans" cxnId="{BE3A6C6D-7A14-4592-A92D-007E1CF6674D}">
      <dgm:prSet custT="1"/>
      <dgm:spPr/>
      <dgm:t>
        <a:bodyPr/>
        <a:lstStyle/>
        <a:p>
          <a:endParaRPr lang="en-US" sz="1400"/>
        </a:p>
      </dgm:t>
    </dgm:pt>
    <dgm:pt modelId="{D44CA847-6694-4A60-A349-003A22BE7DEE}">
      <dgm:prSet phldrT="[Text]" custT="1"/>
      <dgm:spPr/>
      <dgm:t>
        <a:bodyPr/>
        <a:lstStyle/>
        <a:p>
          <a:r>
            <a:rPr lang="en-US" sz="1400" dirty="0"/>
            <a:t>Publicly-available Census and ACS data + student-level geocode data from BPS district + building off prior work (Shapiro et al., 2019)</a:t>
          </a:r>
        </a:p>
      </dgm:t>
    </dgm:pt>
    <dgm:pt modelId="{2B1F161E-3FDE-4BFF-826C-F18482FAEFD4}" type="parTrans" cxnId="{353FB506-2261-41D6-BEE2-2DD69CC6A36C}">
      <dgm:prSet/>
      <dgm:spPr/>
      <dgm:t>
        <a:bodyPr/>
        <a:lstStyle/>
        <a:p>
          <a:endParaRPr lang="en-US" sz="1400"/>
        </a:p>
      </dgm:t>
    </dgm:pt>
    <dgm:pt modelId="{09FE923C-D198-4BE6-919E-500D4AC9D971}" type="sibTrans" cxnId="{353FB506-2261-41D6-BEE2-2DD69CC6A36C}">
      <dgm:prSet/>
      <dgm:spPr/>
      <dgm:t>
        <a:bodyPr/>
        <a:lstStyle/>
        <a:p>
          <a:endParaRPr lang="en-US" sz="1400"/>
        </a:p>
      </dgm:t>
    </dgm:pt>
    <dgm:pt modelId="{B6280551-946A-4957-B399-D6AE9AB2F306}">
      <dgm:prSet phldrT="[Text]" custT="1"/>
      <dgm:spPr/>
      <dgm:t>
        <a:bodyPr/>
        <a:lstStyle/>
        <a:p>
          <a:r>
            <a:rPr lang="en-US" sz="1400" b="1" dirty="0"/>
            <a:t>School quality and charact.</a:t>
          </a:r>
        </a:p>
      </dgm:t>
    </dgm:pt>
    <dgm:pt modelId="{AFF7A236-1F8D-4BD9-8803-2F6B919AF0F7}" type="parTrans" cxnId="{D409C53C-3300-490A-BA5D-0A6C7B05A899}">
      <dgm:prSet/>
      <dgm:spPr/>
      <dgm:t>
        <a:bodyPr/>
        <a:lstStyle/>
        <a:p>
          <a:endParaRPr lang="en-US" sz="1400"/>
        </a:p>
      </dgm:t>
    </dgm:pt>
    <dgm:pt modelId="{93DB1D6E-BEAF-40E9-A147-E3BF261D79E8}" type="sibTrans" cxnId="{D409C53C-3300-490A-BA5D-0A6C7B05A899}">
      <dgm:prSet custT="1"/>
      <dgm:spPr/>
      <dgm:t>
        <a:bodyPr/>
        <a:lstStyle/>
        <a:p>
          <a:endParaRPr lang="en-US" sz="1400"/>
        </a:p>
      </dgm:t>
    </dgm:pt>
    <dgm:pt modelId="{4F189E5F-2249-480A-B403-DDADBF628AC7}">
      <dgm:prSet phldrT="[Text]" custT="1"/>
      <dgm:spPr/>
      <dgm:t>
        <a:bodyPr/>
        <a:lstStyle/>
        <a:p>
          <a:r>
            <a:rPr lang="en-US" sz="1400" dirty="0"/>
            <a:t>Publicly available school-level data with test score information used to define high-quality</a:t>
          </a:r>
        </a:p>
      </dgm:t>
    </dgm:pt>
    <dgm:pt modelId="{15046E3D-ACC6-4534-86BD-6778E86D5DF9}" type="parTrans" cxnId="{1AA0A4F1-6FEC-4606-B5B0-6D616F0FC297}">
      <dgm:prSet/>
      <dgm:spPr/>
      <dgm:t>
        <a:bodyPr/>
        <a:lstStyle/>
        <a:p>
          <a:endParaRPr lang="en-US" sz="1400"/>
        </a:p>
      </dgm:t>
    </dgm:pt>
    <dgm:pt modelId="{8A10C3F6-95D6-4AF0-B6B5-0E31A4F965C6}" type="sibTrans" cxnId="{1AA0A4F1-6FEC-4606-B5B0-6D616F0FC297}">
      <dgm:prSet/>
      <dgm:spPr/>
      <dgm:t>
        <a:bodyPr/>
        <a:lstStyle/>
        <a:p>
          <a:endParaRPr lang="en-US" sz="1400"/>
        </a:p>
      </dgm:t>
    </dgm:pt>
    <dgm:pt modelId="{4A3BE8AE-3FAD-490A-8D2A-784A440A3DCB}" type="pres">
      <dgm:prSet presAssocID="{BB9FA081-67BE-47E1-8F9E-F58EEDD990E7}" presName="Name0" presStyleCnt="0">
        <dgm:presLayoutVars>
          <dgm:chMax/>
          <dgm:chPref/>
          <dgm:dir/>
          <dgm:animLvl val="lvl"/>
        </dgm:presLayoutVars>
      </dgm:prSet>
      <dgm:spPr/>
    </dgm:pt>
    <dgm:pt modelId="{98684698-17FA-45BD-970E-CAF4FE993468}" type="pres">
      <dgm:prSet presAssocID="{163A6D06-0C08-4702-9EF8-B126232307CF}" presName="composite" presStyleCnt="0"/>
      <dgm:spPr/>
    </dgm:pt>
    <dgm:pt modelId="{DF976992-C286-4200-A802-DF00C3FAA0C6}" type="pres">
      <dgm:prSet presAssocID="{163A6D06-0C08-4702-9EF8-B126232307CF}" presName="Parent1" presStyleLbl="node1" presStyleIdx="0" presStyleCnt="6" custScaleX="108339">
        <dgm:presLayoutVars>
          <dgm:chMax val="1"/>
          <dgm:chPref val="1"/>
          <dgm:bulletEnabled val="1"/>
        </dgm:presLayoutVars>
      </dgm:prSet>
      <dgm:spPr/>
    </dgm:pt>
    <dgm:pt modelId="{1AA5EFCE-3C51-4BC5-9873-0D5890B51463}" type="pres">
      <dgm:prSet presAssocID="{163A6D06-0C08-4702-9EF8-B126232307CF}" presName="Childtext1" presStyleLbl="revTx" presStyleIdx="0" presStyleCnt="3" custScaleY="99406">
        <dgm:presLayoutVars>
          <dgm:chMax val="0"/>
          <dgm:chPref val="0"/>
          <dgm:bulletEnabled val="1"/>
        </dgm:presLayoutVars>
      </dgm:prSet>
      <dgm:spPr/>
    </dgm:pt>
    <dgm:pt modelId="{768224AF-AEB1-4A56-B6EC-FF2CA6127BD1}" type="pres">
      <dgm:prSet presAssocID="{163A6D06-0C08-4702-9EF8-B126232307CF}" presName="BalanceSpacing" presStyleCnt="0"/>
      <dgm:spPr/>
    </dgm:pt>
    <dgm:pt modelId="{9B92D8D6-6CC7-4B2D-B9B3-B2D4B483EE36}" type="pres">
      <dgm:prSet presAssocID="{163A6D06-0C08-4702-9EF8-B126232307CF}" presName="BalanceSpacing1" presStyleCnt="0"/>
      <dgm:spPr/>
    </dgm:pt>
    <dgm:pt modelId="{98B6D3E8-CF42-47D8-B2A9-0CE5D0DC71D7}" type="pres">
      <dgm:prSet presAssocID="{F278A73D-8A1E-423D-9C76-EB0D707F93C1}" presName="Accent1Text" presStyleLbl="node1" presStyleIdx="1" presStyleCnt="6"/>
      <dgm:spPr/>
    </dgm:pt>
    <dgm:pt modelId="{CF7D5B39-3CEC-4248-8118-BC505412905A}" type="pres">
      <dgm:prSet presAssocID="{F278A73D-8A1E-423D-9C76-EB0D707F93C1}" presName="spaceBetweenRectangles" presStyleCnt="0"/>
      <dgm:spPr/>
    </dgm:pt>
    <dgm:pt modelId="{0074B17F-7EA0-4CF8-839A-D9951E75F5A0}" type="pres">
      <dgm:prSet presAssocID="{64267B75-F070-459A-827B-DBDA3F9DA13D}" presName="composite" presStyleCnt="0"/>
      <dgm:spPr/>
    </dgm:pt>
    <dgm:pt modelId="{000D6F40-9E82-4C3F-BCB3-5FC1F2FE84A2}" type="pres">
      <dgm:prSet presAssocID="{64267B75-F070-459A-827B-DBDA3F9DA13D}" presName="Parent1" presStyleLbl="node1" presStyleIdx="2" presStyleCnt="6">
        <dgm:presLayoutVars>
          <dgm:chMax val="1"/>
          <dgm:chPref val="1"/>
          <dgm:bulletEnabled val="1"/>
        </dgm:presLayoutVars>
      </dgm:prSet>
      <dgm:spPr/>
    </dgm:pt>
    <dgm:pt modelId="{D15D4409-D941-4C25-A0E7-38B7F1D9B01A}" type="pres">
      <dgm:prSet presAssocID="{64267B75-F070-459A-827B-DBDA3F9DA13D}" presName="Childtext1" presStyleLbl="revTx" presStyleIdx="1" presStyleCnt="3">
        <dgm:presLayoutVars>
          <dgm:chMax val="0"/>
          <dgm:chPref val="0"/>
          <dgm:bulletEnabled val="1"/>
        </dgm:presLayoutVars>
      </dgm:prSet>
      <dgm:spPr/>
    </dgm:pt>
    <dgm:pt modelId="{12CA8E91-5ABB-45C2-BB48-C91BD0D86141}" type="pres">
      <dgm:prSet presAssocID="{64267B75-F070-459A-827B-DBDA3F9DA13D}" presName="BalanceSpacing" presStyleCnt="0"/>
      <dgm:spPr/>
    </dgm:pt>
    <dgm:pt modelId="{BFBFF7B0-50FB-48E8-B147-7C3DF0E0FBC4}" type="pres">
      <dgm:prSet presAssocID="{64267B75-F070-459A-827B-DBDA3F9DA13D}" presName="BalanceSpacing1" presStyleCnt="0"/>
      <dgm:spPr/>
    </dgm:pt>
    <dgm:pt modelId="{4A01FAAB-B22F-4195-8705-5D1EFB77AF47}" type="pres">
      <dgm:prSet presAssocID="{6F91B6D7-30ED-4CBA-AE9C-FE4A8261CE34}" presName="Accent1Text" presStyleLbl="node1" presStyleIdx="3" presStyleCnt="6"/>
      <dgm:spPr/>
    </dgm:pt>
    <dgm:pt modelId="{17C5F0B2-B01C-4F65-B7E0-FCA8DEFF5D59}" type="pres">
      <dgm:prSet presAssocID="{6F91B6D7-30ED-4CBA-AE9C-FE4A8261CE34}" presName="spaceBetweenRectangles" presStyleCnt="0"/>
      <dgm:spPr/>
    </dgm:pt>
    <dgm:pt modelId="{DD976030-BEF4-4B35-8D20-14B219BC8A73}" type="pres">
      <dgm:prSet presAssocID="{B6280551-946A-4957-B399-D6AE9AB2F306}" presName="composite" presStyleCnt="0"/>
      <dgm:spPr/>
    </dgm:pt>
    <dgm:pt modelId="{5014C30E-1FCD-4BD1-AB3B-9A53879E8062}" type="pres">
      <dgm:prSet presAssocID="{B6280551-946A-4957-B399-D6AE9AB2F306}" presName="Parent1" presStyleLbl="node1" presStyleIdx="4" presStyleCnt="6" custScaleX="102431">
        <dgm:presLayoutVars>
          <dgm:chMax val="1"/>
          <dgm:chPref val="1"/>
          <dgm:bulletEnabled val="1"/>
        </dgm:presLayoutVars>
      </dgm:prSet>
      <dgm:spPr/>
    </dgm:pt>
    <dgm:pt modelId="{F24C0854-E08B-4A4B-9DA8-1EDEFF26C7B4}" type="pres">
      <dgm:prSet presAssocID="{B6280551-946A-4957-B399-D6AE9AB2F306}" presName="Childtext1" presStyleLbl="revTx" presStyleIdx="2" presStyleCnt="3">
        <dgm:presLayoutVars>
          <dgm:chMax val="0"/>
          <dgm:chPref val="0"/>
          <dgm:bulletEnabled val="1"/>
        </dgm:presLayoutVars>
      </dgm:prSet>
      <dgm:spPr/>
    </dgm:pt>
    <dgm:pt modelId="{16FC5195-C92A-43C4-9B4C-69C7F698581E}" type="pres">
      <dgm:prSet presAssocID="{B6280551-946A-4957-B399-D6AE9AB2F306}" presName="BalanceSpacing" presStyleCnt="0"/>
      <dgm:spPr/>
    </dgm:pt>
    <dgm:pt modelId="{3B9DCEC0-E243-4AC1-98DE-B13F9D7BECA0}" type="pres">
      <dgm:prSet presAssocID="{B6280551-946A-4957-B399-D6AE9AB2F306}" presName="BalanceSpacing1" presStyleCnt="0"/>
      <dgm:spPr/>
    </dgm:pt>
    <dgm:pt modelId="{C2EF5655-90DB-434C-BF0D-6C1ABA3F5C0C}" type="pres">
      <dgm:prSet presAssocID="{93DB1D6E-BEAF-40E9-A147-E3BF261D79E8}" presName="Accent1Text" presStyleLbl="node1" presStyleIdx="5" presStyleCnt="6"/>
      <dgm:spPr/>
    </dgm:pt>
  </dgm:ptLst>
  <dgm:cxnLst>
    <dgm:cxn modelId="{353FB506-2261-41D6-BEE2-2DD69CC6A36C}" srcId="{64267B75-F070-459A-827B-DBDA3F9DA13D}" destId="{D44CA847-6694-4A60-A349-003A22BE7DEE}" srcOrd="0" destOrd="0" parTransId="{2B1F161E-3FDE-4BFF-826C-F18482FAEFD4}" sibTransId="{09FE923C-D198-4BE6-919E-500D4AC9D971}"/>
    <dgm:cxn modelId="{F31E4C0B-DA97-4951-94FA-529A834103B2}" type="presOf" srcId="{4F189E5F-2249-480A-B403-DDADBF628AC7}" destId="{F24C0854-E08B-4A4B-9DA8-1EDEFF26C7B4}" srcOrd="0" destOrd="0" presId="urn:microsoft.com/office/officeart/2008/layout/AlternatingHexagons"/>
    <dgm:cxn modelId="{DD159310-A1B0-4086-9190-FAF110697009}" type="presOf" srcId="{B6280551-946A-4957-B399-D6AE9AB2F306}" destId="{5014C30E-1FCD-4BD1-AB3B-9A53879E8062}" srcOrd="0" destOrd="0" presId="urn:microsoft.com/office/officeart/2008/layout/AlternatingHexagons"/>
    <dgm:cxn modelId="{D409C53C-3300-490A-BA5D-0A6C7B05A899}" srcId="{BB9FA081-67BE-47E1-8F9E-F58EEDD990E7}" destId="{B6280551-946A-4957-B399-D6AE9AB2F306}" srcOrd="2" destOrd="0" parTransId="{AFF7A236-1F8D-4BD9-8803-2F6B919AF0F7}" sibTransId="{93DB1D6E-BEAF-40E9-A147-E3BF261D79E8}"/>
    <dgm:cxn modelId="{BE3A6C6D-7A14-4592-A92D-007E1CF6674D}" srcId="{BB9FA081-67BE-47E1-8F9E-F58EEDD990E7}" destId="{64267B75-F070-459A-827B-DBDA3F9DA13D}" srcOrd="1" destOrd="0" parTransId="{C4B7A8BB-8285-427E-B6B8-24C83D8F6922}" sibTransId="{6F91B6D7-30ED-4CBA-AE9C-FE4A8261CE34}"/>
    <dgm:cxn modelId="{F947716D-46A5-44D3-8174-4909BE58ABBD}" type="presOf" srcId="{F052D69A-6613-4022-A758-A5E14F68F1DD}" destId="{1AA5EFCE-3C51-4BC5-9873-0D5890B51463}" srcOrd="0" destOrd="0" presId="urn:microsoft.com/office/officeart/2008/layout/AlternatingHexagons"/>
    <dgm:cxn modelId="{EE32BD4D-F78F-4B98-8E42-BBE3A2C14B42}" type="presOf" srcId="{93DB1D6E-BEAF-40E9-A147-E3BF261D79E8}" destId="{C2EF5655-90DB-434C-BF0D-6C1ABA3F5C0C}" srcOrd="0" destOrd="0" presId="urn:microsoft.com/office/officeart/2008/layout/AlternatingHexagons"/>
    <dgm:cxn modelId="{81644F71-5AFF-4A2D-9C76-FEDC9AE06BD3}" type="presOf" srcId="{6F91B6D7-30ED-4CBA-AE9C-FE4A8261CE34}" destId="{4A01FAAB-B22F-4195-8705-5D1EFB77AF47}" srcOrd="0" destOrd="0" presId="urn:microsoft.com/office/officeart/2008/layout/AlternatingHexagons"/>
    <dgm:cxn modelId="{CF852E73-35CB-4965-8C13-313407628F6E}" type="presOf" srcId="{64267B75-F070-459A-827B-DBDA3F9DA13D}" destId="{000D6F40-9E82-4C3F-BCB3-5FC1F2FE84A2}" srcOrd="0" destOrd="0" presId="urn:microsoft.com/office/officeart/2008/layout/AlternatingHexagons"/>
    <dgm:cxn modelId="{C406F559-4C16-4EB3-B02E-3165170D7798}" type="presOf" srcId="{D44CA847-6694-4A60-A349-003A22BE7DEE}" destId="{D15D4409-D941-4C25-A0E7-38B7F1D9B01A}" srcOrd="0" destOrd="0" presId="urn:microsoft.com/office/officeart/2008/layout/AlternatingHexagons"/>
    <dgm:cxn modelId="{B9770C88-CC3A-4532-930B-C7FECD50CE11}" type="presOf" srcId="{BB9FA081-67BE-47E1-8F9E-F58EEDD990E7}" destId="{4A3BE8AE-3FAD-490A-8D2A-784A440A3DCB}" srcOrd="0" destOrd="0" presId="urn:microsoft.com/office/officeart/2008/layout/AlternatingHexagons"/>
    <dgm:cxn modelId="{8EA32D8C-3E60-451A-990A-2FF964C14495}" type="presOf" srcId="{F278A73D-8A1E-423D-9C76-EB0D707F93C1}" destId="{98B6D3E8-CF42-47D8-B2A9-0CE5D0DC71D7}" srcOrd="0" destOrd="0" presId="urn:microsoft.com/office/officeart/2008/layout/AlternatingHexagons"/>
    <dgm:cxn modelId="{9D8986A9-B404-402B-BDFD-004FF4C8FA41}" type="presOf" srcId="{163A6D06-0C08-4702-9EF8-B126232307CF}" destId="{DF976992-C286-4200-A802-DF00C3FAA0C6}" srcOrd="0" destOrd="0" presId="urn:microsoft.com/office/officeart/2008/layout/AlternatingHexagons"/>
    <dgm:cxn modelId="{DBD75CC7-C62E-477B-902F-765C4B9E1438}" srcId="{163A6D06-0C08-4702-9EF8-B126232307CF}" destId="{F052D69A-6613-4022-A758-A5E14F68F1DD}" srcOrd="0" destOrd="0" parTransId="{90485EC5-6279-4568-80F7-C5F51BB2E182}" sibTransId="{CB3E7AA8-BE94-4B3B-8353-D538CF9AA5B7}"/>
    <dgm:cxn modelId="{ED8093CA-04DE-48E0-8420-BE6DC746B3C5}" srcId="{BB9FA081-67BE-47E1-8F9E-F58EEDD990E7}" destId="{163A6D06-0C08-4702-9EF8-B126232307CF}" srcOrd="0" destOrd="0" parTransId="{84C5448E-287F-43BF-9E9B-F394A75B7ECB}" sibTransId="{F278A73D-8A1E-423D-9C76-EB0D707F93C1}"/>
    <dgm:cxn modelId="{1AA0A4F1-6FEC-4606-B5B0-6D616F0FC297}" srcId="{B6280551-946A-4957-B399-D6AE9AB2F306}" destId="{4F189E5F-2249-480A-B403-DDADBF628AC7}" srcOrd="0" destOrd="0" parTransId="{15046E3D-ACC6-4534-86BD-6778E86D5DF9}" sibTransId="{8A10C3F6-95D6-4AF0-B6B5-0E31A4F965C6}"/>
    <dgm:cxn modelId="{6B7E816A-2C09-4F04-87FD-C339F7156C1E}" type="presParOf" srcId="{4A3BE8AE-3FAD-490A-8D2A-784A440A3DCB}" destId="{98684698-17FA-45BD-970E-CAF4FE993468}" srcOrd="0" destOrd="0" presId="urn:microsoft.com/office/officeart/2008/layout/AlternatingHexagons"/>
    <dgm:cxn modelId="{B667716B-6E31-487B-AA26-6EC6A3841652}" type="presParOf" srcId="{98684698-17FA-45BD-970E-CAF4FE993468}" destId="{DF976992-C286-4200-A802-DF00C3FAA0C6}" srcOrd="0" destOrd="0" presId="urn:microsoft.com/office/officeart/2008/layout/AlternatingHexagons"/>
    <dgm:cxn modelId="{D557C374-999A-4E09-A06D-75A5D58A9888}" type="presParOf" srcId="{98684698-17FA-45BD-970E-CAF4FE993468}" destId="{1AA5EFCE-3C51-4BC5-9873-0D5890B51463}" srcOrd="1" destOrd="0" presId="urn:microsoft.com/office/officeart/2008/layout/AlternatingHexagons"/>
    <dgm:cxn modelId="{13B0C161-CE50-4515-B03A-4A3F00CD65BA}" type="presParOf" srcId="{98684698-17FA-45BD-970E-CAF4FE993468}" destId="{768224AF-AEB1-4A56-B6EC-FF2CA6127BD1}" srcOrd="2" destOrd="0" presId="urn:microsoft.com/office/officeart/2008/layout/AlternatingHexagons"/>
    <dgm:cxn modelId="{B15C4B0E-ABD2-4191-BE8F-4534F3829C02}" type="presParOf" srcId="{98684698-17FA-45BD-970E-CAF4FE993468}" destId="{9B92D8D6-6CC7-4B2D-B9B3-B2D4B483EE36}" srcOrd="3" destOrd="0" presId="urn:microsoft.com/office/officeart/2008/layout/AlternatingHexagons"/>
    <dgm:cxn modelId="{31FE4B5D-7DF4-441B-BD17-D65A3586D33B}" type="presParOf" srcId="{98684698-17FA-45BD-970E-CAF4FE993468}" destId="{98B6D3E8-CF42-47D8-B2A9-0CE5D0DC71D7}" srcOrd="4" destOrd="0" presId="urn:microsoft.com/office/officeart/2008/layout/AlternatingHexagons"/>
    <dgm:cxn modelId="{57CFC63A-A931-4128-BDDE-44CE01B121FF}" type="presParOf" srcId="{4A3BE8AE-3FAD-490A-8D2A-784A440A3DCB}" destId="{CF7D5B39-3CEC-4248-8118-BC505412905A}" srcOrd="1" destOrd="0" presId="urn:microsoft.com/office/officeart/2008/layout/AlternatingHexagons"/>
    <dgm:cxn modelId="{5B3F2BF3-0E8B-4676-8539-54CB8EC7EFC0}" type="presParOf" srcId="{4A3BE8AE-3FAD-490A-8D2A-784A440A3DCB}" destId="{0074B17F-7EA0-4CF8-839A-D9951E75F5A0}" srcOrd="2" destOrd="0" presId="urn:microsoft.com/office/officeart/2008/layout/AlternatingHexagons"/>
    <dgm:cxn modelId="{AF996B68-25C7-4325-9331-B1B365BC9624}" type="presParOf" srcId="{0074B17F-7EA0-4CF8-839A-D9951E75F5A0}" destId="{000D6F40-9E82-4C3F-BCB3-5FC1F2FE84A2}" srcOrd="0" destOrd="0" presId="urn:microsoft.com/office/officeart/2008/layout/AlternatingHexagons"/>
    <dgm:cxn modelId="{B2BFB59B-6508-43FD-B477-45486773BED0}" type="presParOf" srcId="{0074B17F-7EA0-4CF8-839A-D9951E75F5A0}" destId="{D15D4409-D941-4C25-A0E7-38B7F1D9B01A}" srcOrd="1" destOrd="0" presId="urn:microsoft.com/office/officeart/2008/layout/AlternatingHexagons"/>
    <dgm:cxn modelId="{7400108B-18B7-4B84-9385-9C2A07714CD5}" type="presParOf" srcId="{0074B17F-7EA0-4CF8-839A-D9951E75F5A0}" destId="{12CA8E91-5ABB-45C2-BB48-C91BD0D86141}" srcOrd="2" destOrd="0" presId="urn:microsoft.com/office/officeart/2008/layout/AlternatingHexagons"/>
    <dgm:cxn modelId="{FBA4E325-4D9F-4E01-A907-19386A64C5CB}" type="presParOf" srcId="{0074B17F-7EA0-4CF8-839A-D9951E75F5A0}" destId="{BFBFF7B0-50FB-48E8-B147-7C3DF0E0FBC4}" srcOrd="3" destOrd="0" presId="urn:microsoft.com/office/officeart/2008/layout/AlternatingHexagons"/>
    <dgm:cxn modelId="{5E8F763F-B56D-40BA-B76A-FA94766559C3}" type="presParOf" srcId="{0074B17F-7EA0-4CF8-839A-D9951E75F5A0}" destId="{4A01FAAB-B22F-4195-8705-5D1EFB77AF47}" srcOrd="4" destOrd="0" presId="urn:microsoft.com/office/officeart/2008/layout/AlternatingHexagons"/>
    <dgm:cxn modelId="{A5F30046-9D0C-4D46-88FB-8AAB3FE9AE96}" type="presParOf" srcId="{4A3BE8AE-3FAD-490A-8D2A-784A440A3DCB}" destId="{17C5F0B2-B01C-4F65-B7E0-FCA8DEFF5D59}" srcOrd="3" destOrd="0" presId="urn:microsoft.com/office/officeart/2008/layout/AlternatingHexagons"/>
    <dgm:cxn modelId="{FA556B06-F924-4124-A67A-4693DF3D4023}" type="presParOf" srcId="{4A3BE8AE-3FAD-490A-8D2A-784A440A3DCB}" destId="{DD976030-BEF4-4B35-8D20-14B219BC8A73}" srcOrd="4" destOrd="0" presId="urn:microsoft.com/office/officeart/2008/layout/AlternatingHexagons"/>
    <dgm:cxn modelId="{BC013B39-00E9-49E0-A895-F8144B8C286C}" type="presParOf" srcId="{DD976030-BEF4-4B35-8D20-14B219BC8A73}" destId="{5014C30E-1FCD-4BD1-AB3B-9A53879E8062}" srcOrd="0" destOrd="0" presId="urn:microsoft.com/office/officeart/2008/layout/AlternatingHexagons"/>
    <dgm:cxn modelId="{24D9EEF5-2719-4713-8FC6-7D57EC3FE485}" type="presParOf" srcId="{DD976030-BEF4-4B35-8D20-14B219BC8A73}" destId="{F24C0854-E08B-4A4B-9DA8-1EDEFF26C7B4}" srcOrd="1" destOrd="0" presId="urn:microsoft.com/office/officeart/2008/layout/AlternatingHexagons"/>
    <dgm:cxn modelId="{7A742F7B-E138-459A-AD82-0264570FC8F1}" type="presParOf" srcId="{DD976030-BEF4-4B35-8D20-14B219BC8A73}" destId="{16FC5195-C92A-43C4-9B4C-69C7F698581E}" srcOrd="2" destOrd="0" presId="urn:microsoft.com/office/officeart/2008/layout/AlternatingHexagons"/>
    <dgm:cxn modelId="{DA8A3221-AE61-418C-8259-C74FFB944AAF}" type="presParOf" srcId="{DD976030-BEF4-4B35-8D20-14B219BC8A73}" destId="{3B9DCEC0-E243-4AC1-98DE-B13F9D7BECA0}" srcOrd="3" destOrd="0" presId="urn:microsoft.com/office/officeart/2008/layout/AlternatingHexagons"/>
    <dgm:cxn modelId="{7F95B386-1724-4B09-B289-F7A14471F227}" type="presParOf" srcId="{DD976030-BEF4-4B35-8D20-14B219BC8A73}" destId="{C2EF5655-90DB-434C-BF0D-6C1ABA3F5C0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691C337-6629-4908-8DF2-750DA55B264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16F8D2D-AE54-4A80-A813-C710B4B0E77B}">
      <dgm:prSet phldrT="[Text]" custT="1"/>
      <dgm:spPr/>
      <dgm:t>
        <a:bodyPr/>
        <a:lstStyle/>
        <a:p>
          <a:r>
            <a:rPr lang="en-US" sz="2000" dirty="0"/>
            <a:t>Fit models in full sample and compare with analysis sample</a:t>
          </a:r>
        </a:p>
      </dgm:t>
    </dgm:pt>
    <dgm:pt modelId="{DC224BD0-D4BC-4929-89BD-CA3EC8468D2C}" type="parTrans" cxnId="{45DC2F2E-8439-4EA0-B85D-F46F6C93755A}">
      <dgm:prSet/>
      <dgm:spPr/>
      <dgm:t>
        <a:bodyPr/>
        <a:lstStyle/>
        <a:p>
          <a:endParaRPr lang="en-US" sz="2000"/>
        </a:p>
      </dgm:t>
    </dgm:pt>
    <dgm:pt modelId="{8F708BCC-B48B-41AE-9E19-4E544B83852A}" type="sibTrans" cxnId="{45DC2F2E-8439-4EA0-B85D-F46F6C93755A}">
      <dgm:prSet/>
      <dgm:spPr/>
      <dgm:t>
        <a:bodyPr/>
        <a:lstStyle/>
        <a:p>
          <a:endParaRPr lang="en-US" sz="2000"/>
        </a:p>
      </dgm:t>
    </dgm:pt>
    <dgm:pt modelId="{F580AD7C-9AC3-4519-A280-96B0E1242CC8}">
      <dgm:prSet phldrT="[Text]" custT="1"/>
      <dgm:spPr/>
      <dgm:t>
        <a:bodyPr/>
        <a:lstStyle/>
        <a:p>
          <a:r>
            <a:rPr lang="en-US" sz="2000" dirty="0"/>
            <a:t>Restrict analyses to only students who enrolled in BPS kindergarten (similar to prior work)</a:t>
          </a:r>
        </a:p>
      </dgm:t>
    </dgm:pt>
    <dgm:pt modelId="{1565C576-A6E8-4863-8944-5DA8F0989335}" type="parTrans" cxnId="{FBD66084-0DA4-496E-9672-6D540B02F1B7}">
      <dgm:prSet/>
      <dgm:spPr/>
      <dgm:t>
        <a:bodyPr/>
        <a:lstStyle/>
        <a:p>
          <a:endParaRPr lang="en-US" sz="2000"/>
        </a:p>
      </dgm:t>
    </dgm:pt>
    <dgm:pt modelId="{18428D83-F143-467A-9F2E-58685EB45298}" type="sibTrans" cxnId="{FBD66084-0DA4-496E-9672-6D540B02F1B7}">
      <dgm:prSet/>
      <dgm:spPr/>
      <dgm:t>
        <a:bodyPr/>
        <a:lstStyle/>
        <a:p>
          <a:endParaRPr lang="en-US" sz="2000"/>
        </a:p>
      </dgm:t>
    </dgm:pt>
    <dgm:pt modelId="{4FCFA29F-2A48-47F5-959D-DC2A95F21619}">
      <dgm:prSet phldrT="[Text]" custT="1"/>
      <dgm:spPr/>
      <dgm:t>
        <a:bodyPr/>
        <a:lstStyle/>
        <a:p>
          <a:r>
            <a:rPr lang="en-US" sz="2000" dirty="0"/>
            <a:t>Examining demographic predictors separately rather than in a fully-controlled model</a:t>
          </a:r>
        </a:p>
      </dgm:t>
    </dgm:pt>
    <dgm:pt modelId="{470815CD-BFE5-4ADA-9359-5299181C2B38}" type="parTrans" cxnId="{179F20E4-0D3F-446C-AC06-A60DFBF4D129}">
      <dgm:prSet/>
      <dgm:spPr/>
      <dgm:t>
        <a:bodyPr/>
        <a:lstStyle/>
        <a:p>
          <a:endParaRPr lang="en-US" sz="2000"/>
        </a:p>
      </dgm:t>
    </dgm:pt>
    <dgm:pt modelId="{F10DC03E-A20D-4E44-88D5-AD10B358EA63}" type="sibTrans" cxnId="{179F20E4-0D3F-446C-AC06-A60DFBF4D129}">
      <dgm:prSet/>
      <dgm:spPr/>
      <dgm:t>
        <a:bodyPr/>
        <a:lstStyle/>
        <a:p>
          <a:endParaRPr lang="en-US" sz="2000"/>
        </a:p>
      </dgm:t>
    </dgm:pt>
    <dgm:pt modelId="{AF53247A-529E-4E95-9051-D3BBA89DB2C0}">
      <dgm:prSet phldrT="[Text]" custT="1"/>
      <dgm:spPr/>
      <dgm:t>
        <a:bodyPr/>
        <a:lstStyle/>
        <a:p>
          <a:r>
            <a:rPr lang="en-US" sz="2000" dirty="0"/>
            <a:t>Examining application to BPS prekindergarten rather than enrollment</a:t>
          </a:r>
        </a:p>
      </dgm:t>
    </dgm:pt>
    <dgm:pt modelId="{6128C735-CA84-4C10-BA0C-E3DD267CBBD4}" type="parTrans" cxnId="{EE30974E-4038-4BFC-80FD-21E70A7FE5C0}">
      <dgm:prSet/>
      <dgm:spPr/>
      <dgm:t>
        <a:bodyPr/>
        <a:lstStyle/>
        <a:p>
          <a:endParaRPr lang="en-US" sz="2000"/>
        </a:p>
      </dgm:t>
    </dgm:pt>
    <dgm:pt modelId="{A81F28B1-16B7-4ED4-9A67-7EAFA95BB19A}" type="sibTrans" cxnId="{EE30974E-4038-4BFC-80FD-21E70A7FE5C0}">
      <dgm:prSet/>
      <dgm:spPr/>
      <dgm:t>
        <a:bodyPr/>
        <a:lstStyle/>
        <a:p>
          <a:endParaRPr lang="en-US" sz="2000"/>
        </a:p>
      </dgm:t>
    </dgm:pt>
    <dgm:pt modelId="{FE732CB6-EA64-413D-B6A7-4D158E28494D}">
      <dgm:prSet phldrT="[Text]" custT="1"/>
      <dgm:spPr/>
      <dgm:t>
        <a:bodyPr/>
        <a:lstStyle/>
        <a:p>
          <a:r>
            <a:rPr lang="en-US" sz="2000" dirty="0"/>
            <a:t>Consider distance measures for programs actually enrolled in</a:t>
          </a:r>
        </a:p>
      </dgm:t>
    </dgm:pt>
    <dgm:pt modelId="{BBAFFE21-50AE-4D02-B468-5941CE82C6D4}" type="parTrans" cxnId="{5774BDA6-01AA-4D71-8BEF-DE1828AAA74A}">
      <dgm:prSet/>
      <dgm:spPr/>
      <dgm:t>
        <a:bodyPr/>
        <a:lstStyle/>
        <a:p>
          <a:endParaRPr lang="en-US" sz="2000"/>
        </a:p>
      </dgm:t>
    </dgm:pt>
    <dgm:pt modelId="{E35560FE-8CD3-4EF2-92B1-5CA3DE6451A3}" type="sibTrans" cxnId="{5774BDA6-01AA-4D71-8BEF-DE1828AAA74A}">
      <dgm:prSet/>
      <dgm:spPr/>
      <dgm:t>
        <a:bodyPr/>
        <a:lstStyle/>
        <a:p>
          <a:endParaRPr lang="en-US" sz="2000"/>
        </a:p>
      </dgm:t>
    </dgm:pt>
    <dgm:pt modelId="{EE2295F4-9CA9-4C38-803E-5998A98C148C}" type="pres">
      <dgm:prSet presAssocID="{D691C337-6629-4908-8DF2-750DA55B2643}" presName="diagram" presStyleCnt="0">
        <dgm:presLayoutVars>
          <dgm:dir/>
          <dgm:resizeHandles val="exact"/>
        </dgm:presLayoutVars>
      </dgm:prSet>
      <dgm:spPr/>
    </dgm:pt>
    <dgm:pt modelId="{6110B84B-8031-4B2C-B74F-E2BB6F4E0FDF}" type="pres">
      <dgm:prSet presAssocID="{E16F8D2D-AE54-4A80-A813-C710B4B0E77B}" presName="node" presStyleLbl="node1" presStyleIdx="0" presStyleCnt="5">
        <dgm:presLayoutVars>
          <dgm:bulletEnabled val="1"/>
        </dgm:presLayoutVars>
      </dgm:prSet>
      <dgm:spPr/>
    </dgm:pt>
    <dgm:pt modelId="{F4EBD666-268D-41D1-9D1F-D12B1062D89F}" type="pres">
      <dgm:prSet presAssocID="{8F708BCC-B48B-41AE-9E19-4E544B83852A}" presName="sibTrans" presStyleCnt="0"/>
      <dgm:spPr/>
    </dgm:pt>
    <dgm:pt modelId="{46717224-F8DD-4016-9269-A5C203902362}" type="pres">
      <dgm:prSet presAssocID="{F580AD7C-9AC3-4519-A280-96B0E1242CC8}" presName="node" presStyleLbl="node1" presStyleIdx="1" presStyleCnt="5">
        <dgm:presLayoutVars>
          <dgm:bulletEnabled val="1"/>
        </dgm:presLayoutVars>
      </dgm:prSet>
      <dgm:spPr/>
    </dgm:pt>
    <dgm:pt modelId="{87292C79-3387-4140-BCBC-6B4F3C668625}" type="pres">
      <dgm:prSet presAssocID="{18428D83-F143-467A-9F2E-58685EB45298}" presName="sibTrans" presStyleCnt="0"/>
      <dgm:spPr/>
    </dgm:pt>
    <dgm:pt modelId="{CF6908D1-E2F0-494D-9C0B-E8A11F564F28}" type="pres">
      <dgm:prSet presAssocID="{4FCFA29F-2A48-47F5-959D-DC2A95F21619}" presName="node" presStyleLbl="node1" presStyleIdx="2" presStyleCnt="5">
        <dgm:presLayoutVars>
          <dgm:bulletEnabled val="1"/>
        </dgm:presLayoutVars>
      </dgm:prSet>
      <dgm:spPr/>
    </dgm:pt>
    <dgm:pt modelId="{6C6F50A4-311B-40A1-86F5-4F19BC5014C0}" type="pres">
      <dgm:prSet presAssocID="{F10DC03E-A20D-4E44-88D5-AD10B358EA63}" presName="sibTrans" presStyleCnt="0"/>
      <dgm:spPr/>
    </dgm:pt>
    <dgm:pt modelId="{CB5F3467-6CEE-4578-ACEB-1006688A1CD3}" type="pres">
      <dgm:prSet presAssocID="{AF53247A-529E-4E95-9051-D3BBA89DB2C0}" presName="node" presStyleLbl="node1" presStyleIdx="3" presStyleCnt="5">
        <dgm:presLayoutVars>
          <dgm:bulletEnabled val="1"/>
        </dgm:presLayoutVars>
      </dgm:prSet>
      <dgm:spPr/>
    </dgm:pt>
    <dgm:pt modelId="{9D433F83-1A65-4462-B2B3-8AA37EC7D748}" type="pres">
      <dgm:prSet presAssocID="{A81F28B1-16B7-4ED4-9A67-7EAFA95BB19A}" presName="sibTrans" presStyleCnt="0"/>
      <dgm:spPr/>
    </dgm:pt>
    <dgm:pt modelId="{808DF91D-37D8-45A0-9647-F98327EDE51F}" type="pres">
      <dgm:prSet presAssocID="{FE732CB6-EA64-413D-B6A7-4D158E28494D}" presName="node" presStyleLbl="node1" presStyleIdx="4" presStyleCnt="5">
        <dgm:presLayoutVars>
          <dgm:bulletEnabled val="1"/>
        </dgm:presLayoutVars>
      </dgm:prSet>
      <dgm:spPr/>
    </dgm:pt>
  </dgm:ptLst>
  <dgm:cxnLst>
    <dgm:cxn modelId="{E9C45201-7500-4477-94D9-4BF42DBF4147}" type="presOf" srcId="{E16F8D2D-AE54-4A80-A813-C710B4B0E77B}" destId="{6110B84B-8031-4B2C-B74F-E2BB6F4E0FDF}" srcOrd="0" destOrd="0" presId="urn:microsoft.com/office/officeart/2005/8/layout/default"/>
    <dgm:cxn modelId="{45DC2F2E-8439-4EA0-B85D-F46F6C93755A}" srcId="{D691C337-6629-4908-8DF2-750DA55B2643}" destId="{E16F8D2D-AE54-4A80-A813-C710B4B0E77B}" srcOrd="0" destOrd="0" parTransId="{DC224BD0-D4BC-4929-89BD-CA3EC8468D2C}" sibTransId="{8F708BCC-B48B-41AE-9E19-4E544B83852A}"/>
    <dgm:cxn modelId="{1E223A45-5E60-45E9-BE24-89B78D9A161C}" type="presOf" srcId="{4FCFA29F-2A48-47F5-959D-DC2A95F21619}" destId="{CF6908D1-E2F0-494D-9C0B-E8A11F564F28}" srcOrd="0" destOrd="0" presId="urn:microsoft.com/office/officeart/2005/8/layout/default"/>
    <dgm:cxn modelId="{EE30974E-4038-4BFC-80FD-21E70A7FE5C0}" srcId="{D691C337-6629-4908-8DF2-750DA55B2643}" destId="{AF53247A-529E-4E95-9051-D3BBA89DB2C0}" srcOrd="3" destOrd="0" parTransId="{6128C735-CA84-4C10-BA0C-E3DD267CBBD4}" sibTransId="{A81F28B1-16B7-4ED4-9A67-7EAFA95BB19A}"/>
    <dgm:cxn modelId="{58EDBA6E-7F1C-44FA-90BE-1B24FD5DB994}" type="presOf" srcId="{F580AD7C-9AC3-4519-A280-96B0E1242CC8}" destId="{46717224-F8DD-4016-9269-A5C203902362}" srcOrd="0" destOrd="0" presId="urn:microsoft.com/office/officeart/2005/8/layout/default"/>
    <dgm:cxn modelId="{FBD66084-0DA4-496E-9672-6D540B02F1B7}" srcId="{D691C337-6629-4908-8DF2-750DA55B2643}" destId="{F580AD7C-9AC3-4519-A280-96B0E1242CC8}" srcOrd="1" destOrd="0" parTransId="{1565C576-A6E8-4863-8944-5DA8F0989335}" sibTransId="{18428D83-F143-467A-9F2E-58685EB45298}"/>
    <dgm:cxn modelId="{A0CF23A4-86DF-4560-8E91-4745841E6766}" type="presOf" srcId="{FE732CB6-EA64-413D-B6A7-4D158E28494D}" destId="{808DF91D-37D8-45A0-9647-F98327EDE51F}" srcOrd="0" destOrd="0" presId="urn:microsoft.com/office/officeart/2005/8/layout/default"/>
    <dgm:cxn modelId="{5774BDA6-01AA-4D71-8BEF-DE1828AAA74A}" srcId="{D691C337-6629-4908-8DF2-750DA55B2643}" destId="{FE732CB6-EA64-413D-B6A7-4D158E28494D}" srcOrd="4" destOrd="0" parTransId="{BBAFFE21-50AE-4D02-B468-5941CE82C6D4}" sibTransId="{E35560FE-8CD3-4EF2-92B1-5CA3DE6451A3}"/>
    <dgm:cxn modelId="{27C55EBD-3733-43CC-AFBB-19E59FD8E7CD}" type="presOf" srcId="{AF53247A-529E-4E95-9051-D3BBA89DB2C0}" destId="{CB5F3467-6CEE-4578-ACEB-1006688A1CD3}" srcOrd="0" destOrd="0" presId="urn:microsoft.com/office/officeart/2005/8/layout/default"/>
    <dgm:cxn modelId="{35C0F3CF-B3A8-4F66-BF83-8ADF5A0FF97A}" type="presOf" srcId="{D691C337-6629-4908-8DF2-750DA55B2643}" destId="{EE2295F4-9CA9-4C38-803E-5998A98C148C}" srcOrd="0" destOrd="0" presId="urn:microsoft.com/office/officeart/2005/8/layout/default"/>
    <dgm:cxn modelId="{179F20E4-0D3F-446C-AC06-A60DFBF4D129}" srcId="{D691C337-6629-4908-8DF2-750DA55B2643}" destId="{4FCFA29F-2A48-47F5-959D-DC2A95F21619}" srcOrd="2" destOrd="0" parTransId="{470815CD-BFE5-4ADA-9359-5299181C2B38}" sibTransId="{F10DC03E-A20D-4E44-88D5-AD10B358EA63}"/>
    <dgm:cxn modelId="{6742C2F5-77DB-4D2C-A19F-A9FA937C9C62}" type="presParOf" srcId="{EE2295F4-9CA9-4C38-803E-5998A98C148C}" destId="{6110B84B-8031-4B2C-B74F-E2BB6F4E0FDF}" srcOrd="0" destOrd="0" presId="urn:microsoft.com/office/officeart/2005/8/layout/default"/>
    <dgm:cxn modelId="{96C3DF56-C0A1-423A-9165-C61CE1079CF6}" type="presParOf" srcId="{EE2295F4-9CA9-4C38-803E-5998A98C148C}" destId="{F4EBD666-268D-41D1-9D1F-D12B1062D89F}" srcOrd="1" destOrd="0" presId="urn:microsoft.com/office/officeart/2005/8/layout/default"/>
    <dgm:cxn modelId="{32E66DC8-7248-4C34-81C4-03108D97D481}" type="presParOf" srcId="{EE2295F4-9CA9-4C38-803E-5998A98C148C}" destId="{46717224-F8DD-4016-9269-A5C203902362}" srcOrd="2" destOrd="0" presId="urn:microsoft.com/office/officeart/2005/8/layout/default"/>
    <dgm:cxn modelId="{BC476006-DEEE-4EC8-978B-62A7C147C5D6}" type="presParOf" srcId="{EE2295F4-9CA9-4C38-803E-5998A98C148C}" destId="{87292C79-3387-4140-BCBC-6B4F3C668625}" srcOrd="3" destOrd="0" presId="urn:microsoft.com/office/officeart/2005/8/layout/default"/>
    <dgm:cxn modelId="{4F7357DD-8109-4AE2-A003-CA020C431617}" type="presParOf" srcId="{EE2295F4-9CA9-4C38-803E-5998A98C148C}" destId="{CF6908D1-E2F0-494D-9C0B-E8A11F564F28}" srcOrd="4" destOrd="0" presId="urn:microsoft.com/office/officeart/2005/8/layout/default"/>
    <dgm:cxn modelId="{7E2269FC-3A85-4E6A-A3B6-828DCA4570F6}" type="presParOf" srcId="{EE2295F4-9CA9-4C38-803E-5998A98C148C}" destId="{6C6F50A4-311B-40A1-86F5-4F19BC5014C0}" srcOrd="5" destOrd="0" presId="urn:microsoft.com/office/officeart/2005/8/layout/default"/>
    <dgm:cxn modelId="{124D0D89-BEF9-44B8-A0A7-530E0696A1FC}" type="presParOf" srcId="{EE2295F4-9CA9-4C38-803E-5998A98C148C}" destId="{CB5F3467-6CEE-4578-ACEB-1006688A1CD3}" srcOrd="6" destOrd="0" presId="urn:microsoft.com/office/officeart/2005/8/layout/default"/>
    <dgm:cxn modelId="{5F59D25A-FD99-4D33-A038-E2472F70AE8B}" type="presParOf" srcId="{EE2295F4-9CA9-4C38-803E-5998A98C148C}" destId="{9D433F83-1A65-4462-B2B3-8AA37EC7D748}" srcOrd="7" destOrd="0" presId="urn:microsoft.com/office/officeart/2005/8/layout/default"/>
    <dgm:cxn modelId="{892B7AE5-3AD7-44F3-B3F6-38418D8806A1}" type="presParOf" srcId="{EE2295F4-9CA9-4C38-803E-5998A98C148C}" destId="{808DF91D-37D8-45A0-9647-F98327EDE51F}"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BFE39-70F7-4B6F-9B48-C9B7E106D7A5}">
      <dsp:nvSpPr>
        <dsp:cNvPr id="0" name=""/>
        <dsp:cNvSpPr/>
      </dsp:nvSpPr>
      <dsp:spPr>
        <a:xfrm>
          <a:off x="449139" y="3429"/>
          <a:ext cx="2400719" cy="1440431"/>
        </a:xfrm>
        <a:prstGeom prst="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spc="300" dirty="0">
              <a:latin typeface="Calibri" panose="020F0502020204030204" pitchFamily="34" charset="0"/>
              <a:ea typeface="Montserrat"/>
              <a:cs typeface="Calibri" panose="020F0502020204030204" pitchFamily="34" charset="0"/>
              <a:sym typeface="Montserrat"/>
            </a:rPr>
            <a:t>ECE Digital Passport</a:t>
          </a:r>
          <a:endParaRPr lang="en-US" sz="1800" kern="1200" dirty="0"/>
        </a:p>
      </dsp:txBody>
      <dsp:txXfrm>
        <a:off x="449139" y="3429"/>
        <a:ext cx="2400719" cy="1440431"/>
      </dsp:txXfrm>
    </dsp:sp>
    <dsp:sp modelId="{242DE515-E0C9-4863-AC17-D7076CBD0C4A}">
      <dsp:nvSpPr>
        <dsp:cNvPr id="0" name=""/>
        <dsp:cNvSpPr/>
      </dsp:nvSpPr>
      <dsp:spPr>
        <a:xfrm>
          <a:off x="3089931" y="3429"/>
          <a:ext cx="2400719" cy="1440431"/>
        </a:xfrm>
        <a:prstGeom prst="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spc="300" dirty="0">
              <a:solidFill>
                <a:schemeClr val="tx1"/>
              </a:solidFill>
              <a:latin typeface="Calibri" panose="020F0502020204030204" pitchFamily="34" charset="0"/>
              <a:ea typeface="Montserrat"/>
              <a:cs typeface="Calibri" panose="020F0502020204030204" pitchFamily="34" charset="0"/>
              <a:sym typeface="Montserrat"/>
            </a:rPr>
            <a:t>Concierge/Enrollment Coach (Preschool Realtor) </a:t>
          </a:r>
        </a:p>
      </dsp:txBody>
      <dsp:txXfrm>
        <a:off x="3089931" y="3429"/>
        <a:ext cx="2400719" cy="1440431"/>
      </dsp:txXfrm>
    </dsp:sp>
    <dsp:sp modelId="{B3CE5C0E-DCCB-493D-A51E-FEF753622ECB}">
      <dsp:nvSpPr>
        <dsp:cNvPr id="0" name=""/>
        <dsp:cNvSpPr/>
      </dsp:nvSpPr>
      <dsp:spPr>
        <a:xfrm>
          <a:off x="5656828" y="0"/>
          <a:ext cx="2400719" cy="1440431"/>
        </a:xfrm>
        <a:prstGeom prst="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spc="300" dirty="0">
              <a:solidFill>
                <a:schemeClr val="tx1"/>
              </a:solidFill>
              <a:latin typeface="Calibri" panose="020F0502020204030204" pitchFamily="34" charset="0"/>
              <a:ea typeface="Montserrat"/>
              <a:cs typeface="Calibri" panose="020F0502020204030204" pitchFamily="34" charset="0"/>
              <a:sym typeface="Montserrat"/>
            </a:rPr>
            <a:t>Universal ECE Application</a:t>
          </a:r>
        </a:p>
      </dsp:txBody>
      <dsp:txXfrm>
        <a:off x="5656828" y="0"/>
        <a:ext cx="2400719" cy="1440431"/>
      </dsp:txXfrm>
    </dsp:sp>
    <dsp:sp modelId="{DAF8530A-27B5-4648-AEDE-39C6C7F26EAD}">
      <dsp:nvSpPr>
        <dsp:cNvPr id="0" name=""/>
        <dsp:cNvSpPr/>
      </dsp:nvSpPr>
      <dsp:spPr>
        <a:xfrm>
          <a:off x="449139" y="1710119"/>
          <a:ext cx="2400719" cy="1440431"/>
        </a:xfrm>
        <a:prstGeom prst="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spc="300" dirty="0">
              <a:solidFill>
                <a:schemeClr val="tx1"/>
              </a:solidFill>
              <a:latin typeface="Calibri" panose="020F0502020204030204" pitchFamily="34" charset="0"/>
              <a:ea typeface="Montserrat"/>
              <a:cs typeface="Calibri" panose="020F0502020204030204" pitchFamily="34" charset="0"/>
              <a:sym typeface="Montserrat"/>
            </a:rPr>
            <a:t>Equitable Funding</a:t>
          </a:r>
        </a:p>
      </dsp:txBody>
      <dsp:txXfrm>
        <a:off x="449139" y="1710119"/>
        <a:ext cx="2400719" cy="1440431"/>
      </dsp:txXfrm>
    </dsp:sp>
    <dsp:sp modelId="{98399B9B-AE1F-4D04-8F7F-4852D157B6C3}">
      <dsp:nvSpPr>
        <dsp:cNvPr id="0" name=""/>
        <dsp:cNvSpPr/>
      </dsp:nvSpPr>
      <dsp:spPr>
        <a:xfrm>
          <a:off x="3089931" y="1683932"/>
          <a:ext cx="2400719" cy="1440431"/>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spc="300" dirty="0">
              <a:solidFill>
                <a:schemeClr val="tx1"/>
              </a:solidFill>
              <a:latin typeface="Calibri" panose="020F0502020204030204" pitchFamily="34" charset="0"/>
              <a:ea typeface="Montserrat"/>
              <a:cs typeface="Calibri" panose="020F0502020204030204" pitchFamily="34" charset="0"/>
              <a:sym typeface="Montserrat"/>
            </a:rPr>
            <a:t>Families First </a:t>
          </a:r>
          <a:endParaRPr lang="en-US" sz="1800" kern="1200" dirty="0">
            <a:solidFill>
              <a:schemeClr val="tx1"/>
            </a:solidFill>
          </a:endParaRPr>
        </a:p>
      </dsp:txBody>
      <dsp:txXfrm>
        <a:off x="3089931" y="1683932"/>
        <a:ext cx="2400719" cy="1440431"/>
      </dsp:txXfrm>
    </dsp:sp>
    <dsp:sp modelId="{14853FED-552B-48C9-A0F6-D044C25EF570}">
      <dsp:nvSpPr>
        <dsp:cNvPr id="0" name=""/>
        <dsp:cNvSpPr/>
      </dsp:nvSpPr>
      <dsp:spPr>
        <a:xfrm>
          <a:off x="5730722" y="1683932"/>
          <a:ext cx="2400719" cy="1440431"/>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spc="300" dirty="0">
              <a:solidFill>
                <a:schemeClr val="tx1"/>
              </a:solidFill>
              <a:latin typeface="Calibri" panose="020F0502020204030204" pitchFamily="34" charset="0"/>
              <a:ea typeface="Montserrat"/>
              <a:cs typeface="Calibri" panose="020F0502020204030204" pitchFamily="34" charset="0"/>
              <a:sym typeface="Montserrat"/>
            </a:rPr>
            <a:t>Interactive Enrollment Map </a:t>
          </a:r>
        </a:p>
      </dsp:txBody>
      <dsp:txXfrm>
        <a:off x="5730722" y="1683932"/>
        <a:ext cx="2400719" cy="1440431"/>
      </dsp:txXfrm>
    </dsp:sp>
    <dsp:sp modelId="{EBA206CA-293A-4F9E-BD11-5DDB621DF2F4}">
      <dsp:nvSpPr>
        <dsp:cNvPr id="0" name=""/>
        <dsp:cNvSpPr/>
      </dsp:nvSpPr>
      <dsp:spPr>
        <a:xfrm>
          <a:off x="1769535" y="3364436"/>
          <a:ext cx="2400719" cy="1440431"/>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spc="300" dirty="0">
              <a:solidFill>
                <a:schemeClr val="tx1"/>
              </a:solidFill>
              <a:latin typeface="Calibri" panose="020F0502020204030204" pitchFamily="34" charset="0"/>
              <a:ea typeface="Montserrat"/>
              <a:cs typeface="Calibri" panose="020F0502020204030204" pitchFamily="34" charset="0"/>
              <a:sym typeface="Montserrat"/>
            </a:rPr>
            <a:t>Bridge to Better Campaign </a:t>
          </a:r>
        </a:p>
      </dsp:txBody>
      <dsp:txXfrm>
        <a:off x="1769535" y="3364436"/>
        <a:ext cx="2400719" cy="1440431"/>
      </dsp:txXfrm>
    </dsp:sp>
    <dsp:sp modelId="{0DE7C97E-12F7-426F-9088-7846AA84D5F2}">
      <dsp:nvSpPr>
        <dsp:cNvPr id="0" name=""/>
        <dsp:cNvSpPr/>
      </dsp:nvSpPr>
      <dsp:spPr>
        <a:xfrm>
          <a:off x="4410326" y="3364436"/>
          <a:ext cx="2400719" cy="1440431"/>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spc="300" dirty="0">
              <a:solidFill>
                <a:schemeClr val="tx1"/>
              </a:solidFill>
              <a:latin typeface="Calibri" panose="020F0502020204030204" pitchFamily="34" charset="0"/>
              <a:ea typeface="Montserrat"/>
              <a:cs typeface="Calibri" panose="020F0502020204030204" pitchFamily="34" charset="0"/>
              <a:sym typeface="Montserrat"/>
            </a:rPr>
            <a:t>Placeholder One-Pager</a:t>
          </a:r>
        </a:p>
      </dsp:txBody>
      <dsp:txXfrm>
        <a:off x="4410326" y="3364436"/>
        <a:ext cx="2400719" cy="14404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09497-B195-46B0-8DF6-389D1C25CCFA}">
      <dsp:nvSpPr>
        <dsp:cNvPr id="0" name=""/>
        <dsp:cNvSpPr/>
      </dsp:nvSpPr>
      <dsp:spPr>
        <a:xfrm>
          <a:off x="0" y="1013826"/>
          <a:ext cx="8704922" cy="504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250BAC-82A0-4A7B-ABAE-45BFC99EC757}">
      <dsp:nvSpPr>
        <dsp:cNvPr id="0" name=""/>
        <dsp:cNvSpPr/>
      </dsp:nvSpPr>
      <dsp:spPr>
        <a:xfrm>
          <a:off x="435246" y="27628"/>
          <a:ext cx="8259055" cy="128139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318" tIns="0" rIns="230318" bIns="0" numCol="1" spcCol="1270" anchor="ctr" anchorCtr="0">
          <a:noAutofit/>
        </a:bodyPr>
        <a:lstStyle/>
        <a:p>
          <a:pPr marL="0" lvl="0" indent="0" algn="l" defTabSz="889000">
            <a:lnSpc>
              <a:spcPct val="90000"/>
            </a:lnSpc>
            <a:spcBef>
              <a:spcPct val="0"/>
            </a:spcBef>
            <a:spcAft>
              <a:spcPct val="35000"/>
            </a:spcAft>
            <a:buNone/>
          </a:pPr>
          <a:r>
            <a:rPr lang="en-US" sz="2000" kern="1200" dirty="0"/>
            <a:t>Disaggregation highlights disparities but likely masks important variation across the district – more work is needed to unpack heterogeneity by systems and processes. Findings are non-experimental. </a:t>
          </a:r>
        </a:p>
      </dsp:txBody>
      <dsp:txXfrm>
        <a:off x="497799" y="90181"/>
        <a:ext cx="8133949" cy="1156292"/>
      </dsp:txXfrm>
    </dsp:sp>
    <dsp:sp modelId="{F98EA2FB-A338-48E7-8C10-05BDC8DB8D71}">
      <dsp:nvSpPr>
        <dsp:cNvPr id="0" name=""/>
        <dsp:cNvSpPr/>
      </dsp:nvSpPr>
      <dsp:spPr>
        <a:xfrm>
          <a:off x="0" y="2612024"/>
          <a:ext cx="8704922" cy="504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14A906-6A7B-499B-B530-EE420F315996}">
      <dsp:nvSpPr>
        <dsp:cNvPr id="0" name=""/>
        <dsp:cNvSpPr/>
      </dsp:nvSpPr>
      <dsp:spPr>
        <a:xfrm>
          <a:off x="433970" y="1625826"/>
          <a:ext cx="8266574" cy="128139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318" tIns="0" rIns="230318" bIns="0" numCol="1" spcCol="1270" anchor="ctr" anchorCtr="0">
          <a:noAutofit/>
        </a:bodyPr>
        <a:lstStyle/>
        <a:p>
          <a:pPr marL="0" lvl="0" indent="0" algn="l" defTabSz="889000">
            <a:lnSpc>
              <a:spcPct val="90000"/>
            </a:lnSpc>
            <a:spcBef>
              <a:spcPct val="0"/>
            </a:spcBef>
            <a:spcAft>
              <a:spcPct val="35000"/>
            </a:spcAft>
            <a:buNone/>
          </a:pPr>
          <a:r>
            <a:rPr lang="en-US" sz="2000" kern="1200" dirty="0"/>
            <a:t>Disaggregation of data relies on BPS district’s strategy for operationalizing race and ethnicity; grouping students in this way creates neat but likely inaccurate categories and masks critical variation in experiences. </a:t>
          </a:r>
        </a:p>
      </dsp:txBody>
      <dsp:txXfrm>
        <a:off x="496523" y="1688379"/>
        <a:ext cx="8141468" cy="1156292"/>
      </dsp:txXfrm>
    </dsp:sp>
    <dsp:sp modelId="{B85265C4-EF5B-444B-9707-1B3525024411}">
      <dsp:nvSpPr>
        <dsp:cNvPr id="0" name=""/>
        <dsp:cNvSpPr/>
      </dsp:nvSpPr>
      <dsp:spPr>
        <a:xfrm>
          <a:off x="0" y="4210222"/>
          <a:ext cx="8704922" cy="504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7868C2-C277-4D44-8926-AD0878E5E786}">
      <dsp:nvSpPr>
        <dsp:cNvPr id="0" name=""/>
        <dsp:cNvSpPr/>
      </dsp:nvSpPr>
      <dsp:spPr>
        <a:xfrm>
          <a:off x="430145" y="3224024"/>
          <a:ext cx="8267173" cy="128139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318" tIns="0" rIns="230318" bIns="0" numCol="1" spcCol="1270" anchor="ctr" anchorCtr="0">
          <a:noAutofit/>
        </a:bodyPr>
        <a:lstStyle/>
        <a:p>
          <a:pPr marL="0" lvl="0" indent="0" algn="l" defTabSz="889000">
            <a:lnSpc>
              <a:spcPct val="90000"/>
            </a:lnSpc>
            <a:spcBef>
              <a:spcPct val="0"/>
            </a:spcBef>
            <a:spcAft>
              <a:spcPct val="35000"/>
            </a:spcAft>
            <a:buNone/>
          </a:pPr>
          <a:r>
            <a:rPr lang="en-US" sz="2000" kern="1200" dirty="0"/>
            <a:t>Need to consider alternative school quality measures as test scores can be problematic indicators and really reflect the income of the students who attend the school.</a:t>
          </a:r>
        </a:p>
      </dsp:txBody>
      <dsp:txXfrm>
        <a:off x="492698" y="3286577"/>
        <a:ext cx="8142067" cy="115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CBEBC-6B10-48DC-B223-50BCCDEF8908}">
      <dsp:nvSpPr>
        <dsp:cNvPr id="0" name=""/>
        <dsp:cNvSpPr/>
      </dsp:nvSpPr>
      <dsp:spPr>
        <a:xfrm rot="5400000">
          <a:off x="2948338" y="107694"/>
          <a:ext cx="1652336" cy="1437532"/>
        </a:xfrm>
        <a:prstGeom prst="hexagon">
          <a:avLst>
            <a:gd name="adj" fmla="val 25000"/>
            <a:gd name="vf" fmla="val 115470"/>
          </a:avLst>
        </a:prstGeom>
        <a:solidFill>
          <a:schemeClr val="accent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Who? </a:t>
          </a:r>
        </a:p>
      </dsp:txBody>
      <dsp:txXfrm rot="-5400000">
        <a:off x="3279755" y="257781"/>
        <a:ext cx="989502" cy="1137358"/>
      </dsp:txXfrm>
    </dsp:sp>
    <dsp:sp modelId="{A68AF3E3-0C25-40BE-A136-571B321B3631}">
      <dsp:nvSpPr>
        <dsp:cNvPr id="0" name=""/>
        <dsp:cNvSpPr/>
      </dsp:nvSpPr>
      <dsp:spPr>
        <a:xfrm>
          <a:off x="4536895" y="330760"/>
          <a:ext cx="1844007" cy="991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Who enrolls in universal programs?</a:t>
          </a:r>
        </a:p>
      </dsp:txBody>
      <dsp:txXfrm>
        <a:off x="4536895" y="330760"/>
        <a:ext cx="1844007" cy="991402"/>
      </dsp:txXfrm>
    </dsp:sp>
    <dsp:sp modelId="{53A88389-64AE-466A-958A-711C9A6DD32E}">
      <dsp:nvSpPr>
        <dsp:cNvPr id="0" name=""/>
        <dsp:cNvSpPr/>
      </dsp:nvSpPr>
      <dsp:spPr>
        <a:xfrm rot="5400000">
          <a:off x="1395803" y="107694"/>
          <a:ext cx="1652336" cy="1437532"/>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b="1" kern="1200"/>
        </a:p>
      </dsp:txBody>
      <dsp:txXfrm rot="-5400000">
        <a:off x="1727220" y="257781"/>
        <a:ext cx="989502" cy="1137358"/>
      </dsp:txXfrm>
    </dsp:sp>
    <dsp:sp modelId="{A0DAEE6F-9675-48EF-B1BE-413646535108}">
      <dsp:nvSpPr>
        <dsp:cNvPr id="0" name=""/>
        <dsp:cNvSpPr/>
      </dsp:nvSpPr>
      <dsp:spPr>
        <a:xfrm rot="5400000">
          <a:off x="2169096" y="1510198"/>
          <a:ext cx="1652336" cy="1437532"/>
        </a:xfrm>
        <a:prstGeom prst="hexagon">
          <a:avLst>
            <a:gd name="adj" fmla="val 25000"/>
            <a:gd name="vf" fmla="val 115470"/>
          </a:avLst>
        </a:prstGeom>
        <a:solidFill>
          <a:schemeClr val="accent1">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What?</a:t>
          </a:r>
        </a:p>
      </dsp:txBody>
      <dsp:txXfrm rot="-5400000">
        <a:off x="2500513" y="1660285"/>
        <a:ext cx="989502" cy="1137358"/>
      </dsp:txXfrm>
    </dsp:sp>
    <dsp:sp modelId="{2EB4FBCC-3CEF-4789-9F15-41F9FA4FA326}">
      <dsp:nvSpPr>
        <dsp:cNvPr id="0" name=""/>
        <dsp:cNvSpPr/>
      </dsp:nvSpPr>
      <dsp:spPr>
        <a:xfrm>
          <a:off x="432490" y="1733263"/>
          <a:ext cx="1784523" cy="991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en-US" sz="1400" b="1" kern="1200" dirty="0"/>
            <a:t>Does access to </a:t>
          </a:r>
          <a:r>
            <a:rPr lang="en-US" sz="1400" b="1" u="sng" kern="1200" dirty="0"/>
            <a:t>high-quality</a:t>
          </a:r>
          <a:r>
            <a:rPr lang="en-US" sz="1400" b="1" kern="1200" dirty="0"/>
            <a:t> PreK vary across groups?</a:t>
          </a:r>
        </a:p>
      </dsp:txBody>
      <dsp:txXfrm>
        <a:off x="432490" y="1733263"/>
        <a:ext cx="1784523" cy="991402"/>
      </dsp:txXfrm>
    </dsp:sp>
    <dsp:sp modelId="{52F5FCD5-862B-4493-BF6A-EFA01D0A7FAF}">
      <dsp:nvSpPr>
        <dsp:cNvPr id="0" name=""/>
        <dsp:cNvSpPr/>
      </dsp:nvSpPr>
      <dsp:spPr>
        <a:xfrm rot="5400000">
          <a:off x="3721632" y="1510198"/>
          <a:ext cx="1652336" cy="1437532"/>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b="1" kern="1200"/>
        </a:p>
      </dsp:txBody>
      <dsp:txXfrm rot="-5400000">
        <a:off x="4053049" y="1660285"/>
        <a:ext cx="989502" cy="1137358"/>
      </dsp:txXfrm>
    </dsp:sp>
    <dsp:sp modelId="{5A877184-F898-4642-BA19-D2205CBED9B6}">
      <dsp:nvSpPr>
        <dsp:cNvPr id="0" name=""/>
        <dsp:cNvSpPr/>
      </dsp:nvSpPr>
      <dsp:spPr>
        <a:xfrm rot="5400000">
          <a:off x="2948338" y="2912701"/>
          <a:ext cx="1652336" cy="1437532"/>
        </a:xfrm>
        <a:prstGeom prst="hexagon">
          <a:avLst>
            <a:gd name="adj" fmla="val 25000"/>
            <a:gd name="vf" fmla="val 115470"/>
          </a:avLst>
        </a:prstGeom>
        <a:solidFill>
          <a:schemeClr val="accent4">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When &amp; Where?</a:t>
          </a:r>
        </a:p>
      </dsp:txBody>
      <dsp:txXfrm rot="-5400000">
        <a:off x="3279755" y="3062788"/>
        <a:ext cx="989502" cy="1137358"/>
      </dsp:txXfrm>
    </dsp:sp>
    <dsp:sp modelId="{174267FB-31C0-4295-8E06-E749A245BCD1}">
      <dsp:nvSpPr>
        <dsp:cNvPr id="0" name=""/>
        <dsp:cNvSpPr/>
      </dsp:nvSpPr>
      <dsp:spPr>
        <a:xfrm>
          <a:off x="4536895" y="3135766"/>
          <a:ext cx="1844007" cy="991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How do structural factors – like proximity- affect access over time for different groups? </a:t>
          </a:r>
        </a:p>
      </dsp:txBody>
      <dsp:txXfrm>
        <a:off x="4536895" y="3135766"/>
        <a:ext cx="1844007" cy="991402"/>
      </dsp:txXfrm>
    </dsp:sp>
    <dsp:sp modelId="{0FF0935C-1932-4A73-9623-6C7881CFE990}">
      <dsp:nvSpPr>
        <dsp:cNvPr id="0" name=""/>
        <dsp:cNvSpPr/>
      </dsp:nvSpPr>
      <dsp:spPr>
        <a:xfrm rot="5400000">
          <a:off x="1395803" y="2912701"/>
          <a:ext cx="1652336" cy="1437532"/>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b="1" kern="1200"/>
        </a:p>
      </dsp:txBody>
      <dsp:txXfrm rot="-5400000">
        <a:off x="1727220" y="3062788"/>
        <a:ext cx="989502" cy="11373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0521D-D76E-4BDA-AAC2-AF36BB85E701}">
      <dsp:nvSpPr>
        <dsp:cNvPr id="0" name=""/>
        <dsp:cNvSpPr/>
      </dsp:nvSpPr>
      <dsp:spPr>
        <a:xfrm>
          <a:off x="659036" y="0"/>
          <a:ext cx="7469085" cy="4219459"/>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A75988-8AFD-4059-9456-96CA3E3B1B07}">
      <dsp:nvSpPr>
        <dsp:cNvPr id="0" name=""/>
        <dsp:cNvSpPr/>
      </dsp:nvSpPr>
      <dsp:spPr>
        <a:xfrm>
          <a:off x="9439" y="1265837"/>
          <a:ext cx="2828366" cy="1687783"/>
        </a:xfrm>
        <a:prstGeom prst="roundRect">
          <a:avLst/>
        </a:prstGeom>
        <a:solidFill>
          <a:schemeClr val="accent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Document differential access to prekindergarten &amp; high-quality prekindergarten across time by race/ethnicity, family income, and DLL status</a:t>
          </a:r>
        </a:p>
      </dsp:txBody>
      <dsp:txXfrm>
        <a:off x="91830" y="1348228"/>
        <a:ext cx="2663584" cy="1523001"/>
      </dsp:txXfrm>
    </dsp:sp>
    <dsp:sp modelId="{6BDAC23F-096D-46C0-97C1-80A5666A15DE}">
      <dsp:nvSpPr>
        <dsp:cNvPr id="0" name=""/>
        <dsp:cNvSpPr/>
      </dsp:nvSpPr>
      <dsp:spPr>
        <a:xfrm>
          <a:off x="2979396" y="1265837"/>
          <a:ext cx="2828366" cy="1687783"/>
        </a:xfrm>
        <a:prstGeom prst="roundRect">
          <a:avLst/>
        </a:prstGeom>
        <a:solidFill>
          <a:schemeClr val="accent1">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Understand how proximity to BPS prekindergarten and prekindergarten in high-quality schools varies by race/ethnicity, family income, and home language</a:t>
          </a:r>
        </a:p>
      </dsp:txBody>
      <dsp:txXfrm>
        <a:off x="3061787" y="1348228"/>
        <a:ext cx="2663584" cy="1523001"/>
      </dsp:txXfrm>
    </dsp:sp>
    <dsp:sp modelId="{AB740B79-5883-4DC0-B935-6B22B8D3524D}">
      <dsp:nvSpPr>
        <dsp:cNvPr id="0" name=""/>
        <dsp:cNvSpPr/>
      </dsp:nvSpPr>
      <dsp:spPr>
        <a:xfrm>
          <a:off x="5949352" y="1265837"/>
          <a:ext cx="2828366" cy="1687783"/>
        </a:xfrm>
        <a:prstGeom prst="roundRect">
          <a:avLst/>
        </a:prstGeom>
        <a:solidFill>
          <a:schemeClr val="accent4">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Examine how and whether associations between proximity and enrollment in prekindergarten are more salient for students from different backgrounds and across time</a:t>
          </a:r>
        </a:p>
      </dsp:txBody>
      <dsp:txXfrm>
        <a:off x="6031743" y="1348228"/>
        <a:ext cx="2663584" cy="15230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9B8DB-580C-4DE8-95D1-3BCBC366753F}">
      <dsp:nvSpPr>
        <dsp:cNvPr id="0" name=""/>
        <dsp:cNvSpPr/>
      </dsp:nvSpPr>
      <dsp:spPr>
        <a:xfrm>
          <a:off x="650673" y="0"/>
          <a:ext cx="7374301" cy="3568390"/>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94DB55-D9C6-48D8-B9DB-897CED3EBC05}">
      <dsp:nvSpPr>
        <dsp:cNvPr id="0" name=""/>
        <dsp:cNvSpPr/>
      </dsp:nvSpPr>
      <dsp:spPr>
        <a:xfrm>
          <a:off x="9319" y="1070516"/>
          <a:ext cx="2792474" cy="1427356"/>
        </a:xfrm>
        <a:prstGeom prst="roundRect">
          <a:avLst/>
        </a:prstGeom>
        <a:solidFill>
          <a:schemeClr val="accent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All children who turn 4 by 9/1 are eligible to apply </a:t>
          </a:r>
        </a:p>
      </dsp:txBody>
      <dsp:txXfrm>
        <a:off x="78997" y="1140194"/>
        <a:ext cx="2653118" cy="1288000"/>
      </dsp:txXfrm>
    </dsp:sp>
    <dsp:sp modelId="{CC8F0988-F978-4C69-A7E8-F405421B306B}">
      <dsp:nvSpPr>
        <dsp:cNvPr id="0" name=""/>
        <dsp:cNvSpPr/>
      </dsp:nvSpPr>
      <dsp:spPr>
        <a:xfrm>
          <a:off x="2941587" y="1070516"/>
          <a:ext cx="2792474" cy="1427356"/>
        </a:xfrm>
        <a:prstGeom prst="roundRect">
          <a:avLst/>
        </a:prstGeom>
        <a:solidFill>
          <a:schemeClr val="accent1">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Families rank up to 10 schools and a lottery is used to assign slots in oversubscribed schools</a:t>
          </a:r>
        </a:p>
      </dsp:txBody>
      <dsp:txXfrm>
        <a:off x="3011265" y="1140194"/>
        <a:ext cx="2653118" cy="1288000"/>
      </dsp:txXfrm>
    </dsp:sp>
    <dsp:sp modelId="{4DB680FB-15BA-4C38-BD92-C2A65790F6B6}">
      <dsp:nvSpPr>
        <dsp:cNvPr id="0" name=""/>
        <dsp:cNvSpPr/>
      </dsp:nvSpPr>
      <dsp:spPr>
        <a:xfrm>
          <a:off x="5873854" y="1070516"/>
          <a:ext cx="2792474" cy="1427356"/>
        </a:xfrm>
        <a:prstGeom prst="roundRect">
          <a:avLst/>
        </a:prstGeom>
        <a:solidFill>
          <a:schemeClr val="accent4">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little more than half of the students who enroll in public K also apply to the prekindergarten program</a:t>
          </a:r>
        </a:p>
      </dsp:txBody>
      <dsp:txXfrm>
        <a:off x="5943532" y="1140194"/>
        <a:ext cx="2653118" cy="1288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85845-D65C-4293-9B39-5C1E10F6A443}">
      <dsp:nvSpPr>
        <dsp:cNvPr id="0" name=""/>
        <dsp:cNvSpPr/>
      </dsp:nvSpPr>
      <dsp:spPr>
        <a:xfrm>
          <a:off x="0" y="578395"/>
          <a:ext cx="8865221" cy="858257"/>
        </a:xfrm>
        <a:prstGeom prst="roundRect">
          <a:avLst/>
        </a:prstGeom>
        <a:solidFill>
          <a:schemeClr val="accent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BPS kindergarten enrollees from 2013 - 2018</a:t>
          </a:r>
        </a:p>
      </dsp:txBody>
      <dsp:txXfrm>
        <a:off x="41897" y="620292"/>
        <a:ext cx="8781427" cy="774463"/>
      </dsp:txXfrm>
    </dsp:sp>
    <dsp:sp modelId="{BA0FA920-3491-4689-98CF-38B775449F3C}">
      <dsp:nvSpPr>
        <dsp:cNvPr id="0" name=""/>
        <dsp:cNvSpPr/>
      </dsp:nvSpPr>
      <dsp:spPr>
        <a:xfrm>
          <a:off x="0" y="1436653"/>
          <a:ext cx="8865221"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471" tIns="31750" rIns="177800" bIns="3175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N = </a:t>
          </a:r>
          <a:r>
            <a:rPr lang="en-US" sz="2500" b="0" i="0" u="none" kern="1200"/>
            <a:t>22,469</a:t>
          </a:r>
          <a:r>
            <a:rPr lang="en-US" sz="2500" kern="1200"/>
            <a:t> students</a:t>
          </a:r>
          <a:endParaRPr lang="en-US" sz="2500" kern="1200" dirty="0"/>
        </a:p>
        <a:p>
          <a:pPr marL="228600" lvl="1" indent="-228600" algn="l" defTabSz="1111250">
            <a:lnSpc>
              <a:spcPct val="90000"/>
            </a:lnSpc>
            <a:spcBef>
              <a:spcPct val="0"/>
            </a:spcBef>
            <a:spcAft>
              <a:spcPct val="20000"/>
            </a:spcAft>
            <a:buChar char="•"/>
          </a:pPr>
          <a:r>
            <a:rPr lang="en-US" sz="2500" kern="1200" dirty="0"/>
            <a:t>Full sample: N = 28,904 students</a:t>
          </a:r>
        </a:p>
      </dsp:txBody>
      <dsp:txXfrm>
        <a:off x="0" y="1436653"/>
        <a:ext cx="8865221" cy="1076400"/>
      </dsp:txXfrm>
    </dsp:sp>
    <dsp:sp modelId="{1D20C07D-AF78-476E-BC03-4A515771408A}">
      <dsp:nvSpPr>
        <dsp:cNvPr id="0" name=""/>
        <dsp:cNvSpPr/>
      </dsp:nvSpPr>
      <dsp:spPr>
        <a:xfrm>
          <a:off x="0" y="2513053"/>
          <a:ext cx="8865221" cy="1038222"/>
        </a:xfrm>
        <a:prstGeom prst="roundRect">
          <a:avLst/>
        </a:prstGeom>
        <a:solidFill>
          <a:schemeClr val="accent1">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BPS prekindergarten enrollees from 2012 – 2017</a:t>
          </a:r>
        </a:p>
      </dsp:txBody>
      <dsp:txXfrm>
        <a:off x="50682" y="2563735"/>
        <a:ext cx="8763857" cy="936858"/>
      </dsp:txXfrm>
    </dsp:sp>
    <dsp:sp modelId="{7D74AFED-89EF-4D0A-9AF0-8B8862271A07}">
      <dsp:nvSpPr>
        <dsp:cNvPr id="0" name=""/>
        <dsp:cNvSpPr/>
      </dsp:nvSpPr>
      <dsp:spPr>
        <a:xfrm>
          <a:off x="0" y="3551276"/>
          <a:ext cx="8865221"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471" tIns="31750" rIns="177800" bIns="3175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Analysis sample: N = </a:t>
          </a:r>
          <a:r>
            <a:rPr lang="en-US" sz="2500" b="0" i="0" u="none" kern="1200"/>
            <a:t>12,332</a:t>
          </a:r>
          <a:r>
            <a:rPr lang="en-US" sz="2500" kern="1200"/>
            <a:t> students</a:t>
          </a:r>
          <a:endParaRPr lang="en-US" sz="2500" kern="1200" dirty="0"/>
        </a:p>
        <a:p>
          <a:pPr marL="228600" lvl="1" indent="-228600" algn="l" defTabSz="1111250">
            <a:lnSpc>
              <a:spcPct val="90000"/>
            </a:lnSpc>
            <a:spcBef>
              <a:spcPct val="0"/>
            </a:spcBef>
            <a:spcAft>
              <a:spcPct val="20000"/>
            </a:spcAft>
            <a:buChar char="•"/>
          </a:pPr>
          <a:r>
            <a:rPr lang="en-US" sz="2500" kern="1200" dirty="0"/>
            <a:t>Full sample: N = 15,411 students</a:t>
          </a:r>
        </a:p>
      </dsp:txBody>
      <dsp:txXfrm>
        <a:off x="0" y="3551276"/>
        <a:ext cx="8865221" cy="10764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6A06C-80FC-48B8-B849-09684D3747B4}">
      <dsp:nvSpPr>
        <dsp:cNvPr id="0" name=""/>
        <dsp:cNvSpPr/>
      </dsp:nvSpPr>
      <dsp:spPr>
        <a:xfrm>
          <a:off x="663218" y="0"/>
          <a:ext cx="7516479" cy="4490845"/>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31ED3C-7940-4115-AE11-5369F923312F}">
      <dsp:nvSpPr>
        <dsp:cNvPr id="0" name=""/>
        <dsp:cNvSpPr/>
      </dsp:nvSpPr>
      <dsp:spPr>
        <a:xfrm>
          <a:off x="4425" y="1347253"/>
          <a:ext cx="2128690" cy="1796338"/>
        </a:xfrm>
        <a:prstGeom prst="roundRect">
          <a:avLst/>
        </a:prstGeom>
        <a:solidFill>
          <a:schemeClr val="accent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Race and ethnicity matter for enrollment in prekindergarten &amp; high-quality prekindergarten in the context of universal eligibility</a:t>
          </a:r>
        </a:p>
      </dsp:txBody>
      <dsp:txXfrm>
        <a:off x="92115" y="1434943"/>
        <a:ext cx="1953310" cy="1620958"/>
      </dsp:txXfrm>
    </dsp:sp>
    <dsp:sp modelId="{525C990F-B002-478B-905B-E58D60FAADFD}">
      <dsp:nvSpPr>
        <dsp:cNvPr id="0" name=""/>
        <dsp:cNvSpPr/>
      </dsp:nvSpPr>
      <dsp:spPr>
        <a:xfrm>
          <a:off x="2239550" y="1347253"/>
          <a:ext cx="2128690" cy="1796338"/>
        </a:xfrm>
        <a:prstGeom prst="roundRect">
          <a:avLst/>
        </a:prstGeom>
        <a:solidFill>
          <a:schemeClr val="accent1">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Although access to programming has increased, </a:t>
          </a:r>
          <a:r>
            <a:rPr lang="en-US" sz="1500" b="1" u="sng" kern="1200" dirty="0"/>
            <a:t>disparities</a:t>
          </a:r>
          <a:r>
            <a:rPr lang="en-US" sz="1500" kern="1200" dirty="0"/>
            <a:t> in access by race/ethnicity have also increased – critical to disaggregate data</a:t>
          </a:r>
        </a:p>
      </dsp:txBody>
      <dsp:txXfrm>
        <a:off x="2327240" y="1434943"/>
        <a:ext cx="1953310" cy="1620958"/>
      </dsp:txXfrm>
    </dsp:sp>
    <dsp:sp modelId="{19B147DA-390B-4868-B578-20AF95CB372D}">
      <dsp:nvSpPr>
        <dsp:cNvPr id="0" name=""/>
        <dsp:cNvSpPr/>
      </dsp:nvSpPr>
      <dsp:spPr>
        <a:xfrm>
          <a:off x="4474675" y="1347253"/>
          <a:ext cx="2128690" cy="1796338"/>
        </a:xfrm>
        <a:prstGeom prst="roundRect">
          <a:avLst/>
        </a:prstGeom>
        <a:solidFill>
          <a:schemeClr val="accent4">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Black and Hispanic students face structural challenges to enrolling – proximity to high-quality programs </a:t>
          </a:r>
        </a:p>
      </dsp:txBody>
      <dsp:txXfrm>
        <a:off x="4562365" y="1434943"/>
        <a:ext cx="1953310" cy="1620958"/>
      </dsp:txXfrm>
    </dsp:sp>
    <dsp:sp modelId="{2585E528-712F-4D14-9D7F-116062FC32AE}">
      <dsp:nvSpPr>
        <dsp:cNvPr id="0" name=""/>
        <dsp:cNvSpPr/>
      </dsp:nvSpPr>
      <dsp:spPr>
        <a:xfrm>
          <a:off x="6709800" y="1347253"/>
          <a:ext cx="2128690" cy="1796338"/>
        </a:xfrm>
        <a:prstGeom prst="roundRect">
          <a:avLst/>
        </a:prstGeom>
        <a:solidFill>
          <a:schemeClr val="accent6">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Proximity on its own doesn’t necessarily relate to greater access; availability of </a:t>
          </a:r>
          <a:r>
            <a:rPr lang="en-US" sz="1500" b="1" u="sng" kern="1200" dirty="0"/>
            <a:t>quality </a:t>
          </a:r>
          <a:r>
            <a:rPr lang="en-US" sz="1500" kern="1200" dirty="0"/>
            <a:t>programs is critical</a:t>
          </a:r>
        </a:p>
      </dsp:txBody>
      <dsp:txXfrm>
        <a:off x="6797490" y="1434943"/>
        <a:ext cx="1953310" cy="16209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79563-5CAC-41C7-9DEF-A13F3CE3E966}">
      <dsp:nvSpPr>
        <dsp:cNvPr id="0" name=""/>
        <dsp:cNvSpPr/>
      </dsp:nvSpPr>
      <dsp:spPr>
        <a:xfrm>
          <a:off x="0" y="961577"/>
          <a:ext cx="8571244" cy="4788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9E26E7-7EA8-4852-A509-18666663B3D0}">
      <dsp:nvSpPr>
        <dsp:cNvPr id="0" name=""/>
        <dsp:cNvSpPr/>
      </dsp:nvSpPr>
      <dsp:spPr>
        <a:xfrm>
          <a:off x="421865" y="75190"/>
          <a:ext cx="8143066" cy="1166826"/>
        </a:xfrm>
        <a:prstGeom prst="roundRect">
          <a:avLst/>
        </a:prstGeom>
        <a:solidFill>
          <a:schemeClr val="accent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6781" tIns="0" rIns="226781" bIns="0" numCol="1" spcCol="1270" anchor="ctr" anchorCtr="0">
          <a:noAutofit/>
        </a:bodyPr>
        <a:lstStyle/>
        <a:p>
          <a:pPr marL="0" lvl="0" indent="0" algn="l" defTabSz="889000">
            <a:lnSpc>
              <a:spcPct val="90000"/>
            </a:lnSpc>
            <a:spcBef>
              <a:spcPct val="0"/>
            </a:spcBef>
            <a:spcAft>
              <a:spcPct val="35000"/>
            </a:spcAft>
            <a:buNone/>
          </a:pPr>
          <a:r>
            <a:rPr lang="en-US" sz="2000" kern="1200" dirty="0"/>
            <a:t>May be particularly important to focus on disparities by race/ethnicity and </a:t>
          </a:r>
          <a:r>
            <a:rPr lang="en-US" sz="2000" b="1" u="sng" kern="1200" dirty="0"/>
            <a:t>intersection</a:t>
          </a:r>
          <a:r>
            <a:rPr lang="en-US" sz="2000" kern="1200" dirty="0"/>
            <a:t> between race and income</a:t>
          </a:r>
        </a:p>
      </dsp:txBody>
      <dsp:txXfrm>
        <a:off x="478825" y="132150"/>
        <a:ext cx="8029146" cy="1052906"/>
      </dsp:txXfrm>
    </dsp:sp>
    <dsp:sp modelId="{267796F8-0370-4998-966C-79D3BB10951A}">
      <dsp:nvSpPr>
        <dsp:cNvPr id="0" name=""/>
        <dsp:cNvSpPr/>
      </dsp:nvSpPr>
      <dsp:spPr>
        <a:xfrm>
          <a:off x="0" y="2429364"/>
          <a:ext cx="8571244" cy="4788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28303B-4A87-4E21-A127-D7634B515D6E}">
      <dsp:nvSpPr>
        <dsp:cNvPr id="0" name=""/>
        <dsp:cNvSpPr/>
      </dsp:nvSpPr>
      <dsp:spPr>
        <a:xfrm>
          <a:off x="421028" y="1542977"/>
          <a:ext cx="8148778" cy="1166826"/>
        </a:xfrm>
        <a:prstGeom prst="roundRect">
          <a:avLst/>
        </a:prstGeom>
        <a:solidFill>
          <a:schemeClr val="accent1">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6781" tIns="0" rIns="226781" bIns="0" numCol="1" spcCol="1270" anchor="ctr" anchorCtr="0">
          <a:noAutofit/>
        </a:bodyPr>
        <a:lstStyle/>
        <a:p>
          <a:pPr marL="0" lvl="0" indent="0" algn="l" defTabSz="889000">
            <a:lnSpc>
              <a:spcPct val="90000"/>
            </a:lnSpc>
            <a:spcBef>
              <a:spcPct val="0"/>
            </a:spcBef>
            <a:spcAft>
              <a:spcPct val="35000"/>
            </a:spcAft>
            <a:buNone/>
          </a:pPr>
          <a:r>
            <a:rPr lang="en-US" sz="2000" kern="1200" dirty="0"/>
            <a:t>Structural factors like proximity make a difference but consideration of alternative options and family preferences is critical – investigate how families rank choices to unpack these mechanisms</a:t>
          </a:r>
        </a:p>
      </dsp:txBody>
      <dsp:txXfrm>
        <a:off x="477988" y="1599937"/>
        <a:ext cx="8034858" cy="1052906"/>
      </dsp:txXfrm>
    </dsp:sp>
    <dsp:sp modelId="{B23D9DBD-9ED9-4F2B-8770-CE64708FE1D4}">
      <dsp:nvSpPr>
        <dsp:cNvPr id="0" name=""/>
        <dsp:cNvSpPr/>
      </dsp:nvSpPr>
      <dsp:spPr>
        <a:xfrm>
          <a:off x="0" y="3897151"/>
          <a:ext cx="8571244" cy="4788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97F790-BA5C-4299-BA27-BBB6421DE3B3}">
      <dsp:nvSpPr>
        <dsp:cNvPr id="0" name=""/>
        <dsp:cNvSpPr/>
      </dsp:nvSpPr>
      <dsp:spPr>
        <a:xfrm>
          <a:off x="418936" y="3010764"/>
          <a:ext cx="8151679" cy="1166826"/>
        </a:xfrm>
        <a:prstGeom prst="roundRect">
          <a:avLst/>
        </a:prstGeom>
        <a:solidFill>
          <a:schemeClr val="accent4">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6781" tIns="0" rIns="226781" bIns="0" numCol="1" spcCol="1270" anchor="ctr" anchorCtr="0">
          <a:noAutofit/>
        </a:bodyPr>
        <a:lstStyle/>
        <a:p>
          <a:pPr marL="0" lvl="0" indent="0" algn="l" defTabSz="889000">
            <a:lnSpc>
              <a:spcPct val="90000"/>
            </a:lnSpc>
            <a:spcBef>
              <a:spcPct val="0"/>
            </a:spcBef>
            <a:spcAft>
              <a:spcPct val="35000"/>
            </a:spcAft>
            <a:buNone/>
          </a:pPr>
          <a:r>
            <a:rPr lang="en-US" sz="2000" kern="1200" dirty="0"/>
            <a:t>Need further information on how parents are making enrollment decisions to design interventions to promote equity; opportunities for systematic interventions using behavioral approaches</a:t>
          </a:r>
        </a:p>
      </dsp:txBody>
      <dsp:txXfrm>
        <a:off x="475896" y="3067724"/>
        <a:ext cx="8037759" cy="10529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76992-C286-4200-A802-DF00C3FAA0C6}">
      <dsp:nvSpPr>
        <dsp:cNvPr id="0" name=""/>
        <dsp:cNvSpPr/>
      </dsp:nvSpPr>
      <dsp:spPr>
        <a:xfrm rot="5400000">
          <a:off x="3943382" y="53043"/>
          <a:ext cx="1735660" cy="1635945"/>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PreK &amp; K enrollment &amp; demographic  data </a:t>
          </a:r>
        </a:p>
      </dsp:txBody>
      <dsp:txXfrm rot="-5400000">
        <a:off x="4258064" y="284153"/>
        <a:ext cx="1106295" cy="1173726"/>
      </dsp:txXfrm>
    </dsp:sp>
    <dsp:sp modelId="{1AA5EFCE-3C51-4BC5-9873-0D5890B51463}">
      <dsp:nvSpPr>
        <dsp:cNvPr id="0" name=""/>
        <dsp:cNvSpPr/>
      </dsp:nvSpPr>
      <dsp:spPr>
        <a:xfrm>
          <a:off x="5612046" y="353411"/>
          <a:ext cx="1936997" cy="1035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Provided by the district from Fall 2012 – Fall 2018</a:t>
          </a:r>
        </a:p>
      </dsp:txBody>
      <dsp:txXfrm>
        <a:off x="5612046" y="353411"/>
        <a:ext cx="1936997" cy="1035210"/>
      </dsp:txXfrm>
    </dsp:sp>
    <dsp:sp modelId="{98B6D3E8-CF42-47D8-B2A9-0CE5D0DC71D7}">
      <dsp:nvSpPr>
        <dsp:cNvPr id="0" name=""/>
        <dsp:cNvSpPr/>
      </dsp:nvSpPr>
      <dsp:spPr>
        <a:xfrm rot="5400000">
          <a:off x="2312555" y="116004"/>
          <a:ext cx="1735660" cy="1510024"/>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660685" y="273660"/>
        <a:ext cx="1039400" cy="1194712"/>
      </dsp:txXfrm>
    </dsp:sp>
    <dsp:sp modelId="{000D6F40-9E82-4C3F-BCB3-5FC1F2FE84A2}">
      <dsp:nvSpPr>
        <dsp:cNvPr id="0" name=""/>
        <dsp:cNvSpPr/>
      </dsp:nvSpPr>
      <dsp:spPr>
        <a:xfrm rot="5400000">
          <a:off x="3124844" y="1589233"/>
          <a:ext cx="1735660" cy="1510024"/>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Neighborhood locations and family proximity to PreK</a:t>
          </a:r>
        </a:p>
      </dsp:txBody>
      <dsp:txXfrm rot="-5400000">
        <a:off x="3472974" y="1746889"/>
        <a:ext cx="1039400" cy="1194712"/>
      </dsp:txXfrm>
    </dsp:sp>
    <dsp:sp modelId="{D15D4409-D941-4C25-A0E7-38B7F1D9B01A}">
      <dsp:nvSpPr>
        <dsp:cNvPr id="0" name=""/>
        <dsp:cNvSpPr/>
      </dsp:nvSpPr>
      <dsp:spPr>
        <a:xfrm>
          <a:off x="1300665" y="1823547"/>
          <a:ext cx="1874513" cy="1041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en-US" sz="1400" kern="1200" dirty="0"/>
            <a:t>Publicly-available Census and ACS data + student-level geocode data from BPS district + building off prior work (Shapiro et al., 2019)</a:t>
          </a:r>
        </a:p>
      </dsp:txBody>
      <dsp:txXfrm>
        <a:off x="1300665" y="1823547"/>
        <a:ext cx="1874513" cy="1041396"/>
      </dsp:txXfrm>
    </dsp:sp>
    <dsp:sp modelId="{4A01FAAB-B22F-4195-8705-5D1EFB77AF47}">
      <dsp:nvSpPr>
        <dsp:cNvPr id="0" name=""/>
        <dsp:cNvSpPr/>
      </dsp:nvSpPr>
      <dsp:spPr>
        <a:xfrm rot="5400000">
          <a:off x="4755671" y="1589233"/>
          <a:ext cx="1735660" cy="1510024"/>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5103801" y="1746889"/>
        <a:ext cx="1039400" cy="1194712"/>
      </dsp:txXfrm>
    </dsp:sp>
    <dsp:sp modelId="{5014C30E-1FCD-4BD1-AB3B-9A53879E8062}">
      <dsp:nvSpPr>
        <dsp:cNvPr id="0" name=""/>
        <dsp:cNvSpPr/>
      </dsp:nvSpPr>
      <dsp:spPr>
        <a:xfrm rot="5400000">
          <a:off x="3943382" y="3044107"/>
          <a:ext cx="1735660" cy="1546733"/>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School quality and charact.</a:t>
          </a:r>
        </a:p>
      </dsp:txBody>
      <dsp:txXfrm rot="-5400000">
        <a:off x="4281604" y="3223177"/>
        <a:ext cx="1059215" cy="1188594"/>
      </dsp:txXfrm>
    </dsp:sp>
    <dsp:sp modelId="{F24C0854-E08B-4A4B-9DA8-1EDEFF26C7B4}">
      <dsp:nvSpPr>
        <dsp:cNvPr id="0" name=""/>
        <dsp:cNvSpPr/>
      </dsp:nvSpPr>
      <dsp:spPr>
        <a:xfrm>
          <a:off x="5612046" y="3296776"/>
          <a:ext cx="1936997" cy="1041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Publicly available school-level data with test score information used to define high-quality</a:t>
          </a:r>
        </a:p>
      </dsp:txBody>
      <dsp:txXfrm>
        <a:off x="5612046" y="3296776"/>
        <a:ext cx="1936997" cy="1041396"/>
      </dsp:txXfrm>
    </dsp:sp>
    <dsp:sp modelId="{C2EF5655-90DB-434C-BF0D-6C1ABA3F5C0C}">
      <dsp:nvSpPr>
        <dsp:cNvPr id="0" name=""/>
        <dsp:cNvSpPr/>
      </dsp:nvSpPr>
      <dsp:spPr>
        <a:xfrm rot="5400000">
          <a:off x="2312555" y="3062461"/>
          <a:ext cx="1735660" cy="1510024"/>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660685" y="3220117"/>
        <a:ext cx="1039400" cy="11947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0B84B-8031-4B2C-B74F-E2BB6F4E0FDF}">
      <dsp:nvSpPr>
        <dsp:cNvPr id="0" name=""/>
        <dsp:cNvSpPr/>
      </dsp:nvSpPr>
      <dsp:spPr>
        <a:xfrm>
          <a:off x="0" y="633664"/>
          <a:ext cx="2754118" cy="165247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Fit models in full sample and compare with analysis sample</a:t>
          </a:r>
        </a:p>
      </dsp:txBody>
      <dsp:txXfrm>
        <a:off x="0" y="633664"/>
        <a:ext cx="2754118" cy="1652471"/>
      </dsp:txXfrm>
    </dsp:sp>
    <dsp:sp modelId="{46717224-F8DD-4016-9269-A5C203902362}">
      <dsp:nvSpPr>
        <dsp:cNvPr id="0" name=""/>
        <dsp:cNvSpPr/>
      </dsp:nvSpPr>
      <dsp:spPr>
        <a:xfrm>
          <a:off x="3029530" y="633664"/>
          <a:ext cx="2754118" cy="165247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Restrict analyses to only students who enrolled in BPS kindergarten (similar to prior work)</a:t>
          </a:r>
        </a:p>
      </dsp:txBody>
      <dsp:txXfrm>
        <a:off x="3029530" y="633664"/>
        <a:ext cx="2754118" cy="1652471"/>
      </dsp:txXfrm>
    </dsp:sp>
    <dsp:sp modelId="{CF6908D1-E2F0-494D-9C0B-E8A11F564F28}">
      <dsp:nvSpPr>
        <dsp:cNvPr id="0" name=""/>
        <dsp:cNvSpPr/>
      </dsp:nvSpPr>
      <dsp:spPr>
        <a:xfrm>
          <a:off x="6059061" y="633664"/>
          <a:ext cx="2754118" cy="165247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Examining demographic predictors separately rather than in a fully-controlled model</a:t>
          </a:r>
        </a:p>
      </dsp:txBody>
      <dsp:txXfrm>
        <a:off x="6059061" y="633664"/>
        <a:ext cx="2754118" cy="1652471"/>
      </dsp:txXfrm>
    </dsp:sp>
    <dsp:sp modelId="{CB5F3467-6CEE-4578-ACEB-1006688A1CD3}">
      <dsp:nvSpPr>
        <dsp:cNvPr id="0" name=""/>
        <dsp:cNvSpPr/>
      </dsp:nvSpPr>
      <dsp:spPr>
        <a:xfrm>
          <a:off x="1514765" y="2561547"/>
          <a:ext cx="2754118" cy="165247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Examining application to BPS prekindergarten rather than enrollment</a:t>
          </a:r>
        </a:p>
      </dsp:txBody>
      <dsp:txXfrm>
        <a:off x="1514765" y="2561547"/>
        <a:ext cx="2754118" cy="1652471"/>
      </dsp:txXfrm>
    </dsp:sp>
    <dsp:sp modelId="{808DF91D-37D8-45A0-9647-F98327EDE51F}">
      <dsp:nvSpPr>
        <dsp:cNvPr id="0" name=""/>
        <dsp:cNvSpPr/>
      </dsp:nvSpPr>
      <dsp:spPr>
        <a:xfrm>
          <a:off x="4544295" y="2561547"/>
          <a:ext cx="2754118" cy="16524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Consider distance measures for programs actually enrolled in</a:t>
          </a:r>
        </a:p>
      </dsp:txBody>
      <dsp:txXfrm>
        <a:off x="4544295" y="2561547"/>
        <a:ext cx="2754118" cy="16524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0.76684</cdr:x>
      <cdr:y>0.37758</cdr:y>
    </cdr:from>
    <cdr:to>
      <cdr:x>0.77835</cdr:x>
      <cdr:y>0.40118</cdr:y>
    </cdr:to>
    <cdr:sp macro="" textlink="">
      <cdr:nvSpPr>
        <cdr:cNvPr id="2" name="Oval 1">
          <a:extLst xmlns:a="http://schemas.openxmlformats.org/drawingml/2006/main">
            <a:ext uri="{FF2B5EF4-FFF2-40B4-BE49-F238E27FC236}">
              <a16:creationId xmlns:a16="http://schemas.microsoft.com/office/drawing/2014/main" id="{A431A2AD-5A2B-03A1-7D9C-2263153618C9}"/>
            </a:ext>
          </a:extLst>
        </cdr:cNvPr>
        <cdr:cNvSpPr/>
      </cdr:nvSpPr>
      <cdr:spPr>
        <a:xfrm xmlns:a="http://schemas.openxmlformats.org/drawingml/2006/main" flipH="1">
          <a:off x="8063752" y="1721222"/>
          <a:ext cx="121024" cy="107575"/>
        </a:xfrm>
        <a:prstGeom xmlns:a="http://schemas.openxmlformats.org/drawingml/2006/main" prst="ellipse">
          <a:avLst/>
        </a:prstGeom>
        <a:solidFill xmlns:a="http://schemas.openxmlformats.org/drawingml/2006/main">
          <a:schemeClr val="accent2"/>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D839F5-4704-A548-BCA3-0EC63518EC26}"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4797CA-9526-014A-81C2-4CC07116A930}" type="slidenum">
              <a:rPr lang="en-US" smtClean="0"/>
              <a:t>‹#›</a:t>
            </a:fld>
            <a:endParaRPr lang="en-US"/>
          </a:p>
        </p:txBody>
      </p:sp>
    </p:spTree>
    <p:extLst>
      <p:ext uri="{BB962C8B-B14F-4D97-AF65-F5344CB8AC3E}">
        <p14:creationId xmlns:p14="http://schemas.microsoft.com/office/powerpoint/2010/main" val="1266152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honored and frankly quite humbled to be presenting amongst such an esteemed group of speakers and panelists today.</a:t>
            </a:r>
          </a:p>
          <a:p>
            <a:r>
              <a:rPr lang="en-US" dirty="0"/>
              <a:t>I am Kristen Copeland, a general pediatrician and researcher who sees patients in our primary care  pediatric clinics at Cincinnati Children’s Hospital, and I will be sharing some of our findings from work we did with parents and early childhood educators in Cincinnati to understand system barriers to early care &amp; education or ECE program enrollment, and together to begin to solve them.</a:t>
            </a:r>
          </a:p>
          <a:p>
            <a:r>
              <a:rPr lang="en-US" dirty="0"/>
              <a:t>Next slide</a:t>
            </a:r>
          </a:p>
        </p:txBody>
      </p:sp>
      <p:sp>
        <p:nvSpPr>
          <p:cNvPr id="4" name="Slide Number Placeholder 3"/>
          <p:cNvSpPr>
            <a:spLocks noGrp="1"/>
          </p:cNvSpPr>
          <p:nvPr>
            <p:ph type="sldNum" sz="quarter" idx="5"/>
          </p:nvPr>
        </p:nvSpPr>
        <p:spPr/>
        <p:txBody>
          <a:bodyPr/>
          <a:lstStyle/>
          <a:p>
            <a:fld id="{994797CA-9526-014A-81C2-4CC07116A930}" type="slidenum">
              <a:rPr lang="en-US" smtClean="0"/>
              <a:t>2</a:t>
            </a:fld>
            <a:endParaRPr lang="en-US"/>
          </a:p>
        </p:txBody>
      </p:sp>
    </p:spTree>
    <p:extLst>
      <p:ext uri="{BB962C8B-B14F-4D97-AF65-F5344CB8AC3E}">
        <p14:creationId xmlns:p14="http://schemas.microsoft.com/office/powerpoint/2010/main" val="187952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research site is Boston (Boston Public Schools - BPS).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BPS is a unique site to do this research because they have a strong PreK program. Free, full-day slots are available to 4-year-old students in public schools, while CBOs also have the BPS PreK model implemented with a lot of support from the district.</a:t>
            </a:r>
          </a:p>
          <a:p>
            <a:r>
              <a:rPr lang="en-US" dirty="0"/>
              <a:t>We randomly selected 20 public schools and 10 CBOs to participate in the study. Classrooms were randomly selected within schools and students within classrooms.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B3CEB-C796-45D0-9ADE-F1BC6C0AD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007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research site is Boston (Boston Public Schools - BPS).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BPS is a unique site to do this research because they have a strong PreK program. Free, full-day slots are available to 4-year-old students in public schools, while CBOs also have the BPS PreK model implemented with a lot of support from the district.</a:t>
            </a:r>
          </a:p>
          <a:p>
            <a:r>
              <a:rPr lang="en-US" dirty="0"/>
              <a:t>We randomly selected 20 public schools and 10 CBOs to participate in the study. Classrooms were randomly selected within schools and students within classrooms.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B3CEB-C796-45D0-9ADE-F1BC6C0AD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015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 proximity has increased over time but it looks like White students have benefited most.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B3CEB-C796-45D0-9ADE-F1BC6C0AD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12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 proximity has increased over time but it looks like White students have benefited most.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B3CEB-C796-45D0-9ADE-F1BC6C0AD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666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Times New Roman" panose="02020603050405020304" pitchFamily="18" charset="0"/>
              </a:rPr>
              <a:t>Students who lived .25 miles from a PreK program in a higher-quality school had, on average, a 16% probability of enrolling in a program in a higher-quality school compared to students who lived 1 mile away and had a 6% probability of enrolling.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B3CEB-C796-45D0-9ADE-F1BC6C0AD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232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B3CEB-C796-45D0-9ADE-F1BC6C0AD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941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B3CEB-C796-45D0-9ADE-F1BC6C0AD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980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82B2C4BD-305D-2943-B7D7-DBDCC7D1C1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F6984907-22C2-7B4F-AF3A-7C28A7F0CC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7" name="Slide Number Placeholder 3">
            <a:extLst>
              <a:ext uri="{FF2B5EF4-FFF2-40B4-BE49-F238E27FC236}">
                <a16:creationId xmlns:a16="http://schemas.microsoft.com/office/drawing/2014/main" id="{771C680F-13B9-2C49-988F-08EA23196D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4426C9-7D6A-654C-8274-2E08137605A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5B8C88-69E6-FC4D-A4B1-E37A1280EFB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55534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eligible children do not apply, or apply late. Prior work with NOLA-PS shows that simple text message reminders are effective at helping families get through the process.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5B8C88-69E6-FC4D-A4B1-E37A1280EFB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3299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want to highlight that I am speaking on behalf of a large and diverse talented team here of almost two dozen people- some of which are pictured here, including parents, ECE professionals from 12 different programs, and and researchers from Cincinnati Children’s and a social impact firm called Design Impact. </a:t>
            </a:r>
          </a:p>
          <a:p>
            <a:r>
              <a:rPr lang="en-US" dirty="0"/>
              <a:t>Next Slide</a:t>
            </a:r>
          </a:p>
        </p:txBody>
      </p:sp>
      <p:sp>
        <p:nvSpPr>
          <p:cNvPr id="4" name="Slide Number Placeholder 3"/>
          <p:cNvSpPr>
            <a:spLocks noGrp="1"/>
          </p:cNvSpPr>
          <p:nvPr>
            <p:ph type="sldNum" sz="quarter" idx="5"/>
          </p:nvPr>
        </p:nvSpPr>
        <p:spPr/>
        <p:txBody>
          <a:bodyPr/>
          <a:lstStyle/>
          <a:p>
            <a:fld id="{994797CA-9526-014A-81C2-4CC07116A930}" type="slidenum">
              <a:rPr lang="en-US" smtClean="0"/>
              <a:t>3</a:t>
            </a:fld>
            <a:endParaRPr lang="en-US"/>
          </a:p>
        </p:txBody>
      </p:sp>
    </p:spTree>
    <p:extLst>
      <p:ext uri="{BB962C8B-B14F-4D97-AF65-F5344CB8AC3E}">
        <p14:creationId xmlns:p14="http://schemas.microsoft.com/office/powerpoint/2010/main" val="1258966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&gt;1,000 responses, most effective posts were on the city’s social media pages.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5B8C88-69E6-FC4D-A4B1-E37A1280EFB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14240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5B8C88-69E6-FC4D-A4B1-E37A1280EFB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89994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ECE/district leaders should not assume families are aware of ECE enrollment processes and deadlines.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5B8C88-69E6-FC4D-A4B1-E37A1280EFB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38097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 name="Google Shape;7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350bc7957_0_76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had three main goals in this project, using qualitative, human design, and quality improvement methods, respectively. </a:t>
            </a:r>
          </a:p>
          <a:p>
            <a:pPr marL="0" lvl="0" indent="0" algn="l" rtl="0">
              <a:spcBef>
                <a:spcPts val="0"/>
              </a:spcBef>
              <a:spcAft>
                <a:spcPts val="0"/>
              </a:spcAft>
              <a:buNone/>
            </a:pPr>
            <a:r>
              <a:rPr lang="en-US" dirty="0"/>
              <a:t>First, we sought to identify</a:t>
            </a:r>
          </a:p>
          <a:p>
            <a:pPr marL="0" lvl="0" indent="0" algn="l" rtl="0">
              <a:spcBef>
                <a:spcPts val="0"/>
              </a:spcBef>
              <a:spcAft>
                <a:spcPts val="0"/>
              </a:spcAft>
              <a:buNone/>
            </a:pPr>
            <a:r>
              <a:rPr lang="en-US" dirty="0"/>
              <a:t>Then co-design</a:t>
            </a:r>
          </a:p>
          <a:p>
            <a:pPr marL="0" lvl="0" indent="0" algn="l" rtl="0">
              <a:spcBef>
                <a:spcPts val="0"/>
              </a:spcBef>
              <a:spcAft>
                <a:spcPts val="0"/>
              </a:spcAft>
              <a:buNone/>
            </a:pPr>
            <a:r>
              <a:rPr lang="en-US" dirty="0"/>
              <a:t>Then use continuous QI</a:t>
            </a:r>
          </a:p>
          <a:p>
            <a:pPr marL="0" lvl="0" indent="0" algn="l" rtl="0">
              <a:spcBef>
                <a:spcPts val="0"/>
              </a:spcBef>
              <a:spcAft>
                <a:spcPts val="0"/>
              </a:spcAft>
              <a:buNone/>
            </a:pPr>
            <a:r>
              <a:rPr lang="en-US" dirty="0"/>
              <a:t>Most of my comments today will focus on these co-designed system solutions</a:t>
            </a:r>
          </a:p>
          <a:p>
            <a:pPr marL="0" lvl="0" indent="0" algn="l" rtl="0">
              <a:spcBef>
                <a:spcPts val="0"/>
              </a:spcBef>
              <a:spcAft>
                <a:spcPts val="0"/>
              </a:spcAft>
              <a:buNone/>
            </a:pPr>
            <a:r>
              <a:rPr lang="en-US" dirty="0"/>
              <a:t>Next slide</a:t>
            </a:r>
            <a:endParaRPr dirty="0"/>
          </a:p>
        </p:txBody>
      </p:sp>
      <p:sp>
        <p:nvSpPr>
          <p:cNvPr id="299" name="Google Shape;299;g5350bc7957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588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8617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83c26e79c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83c26e79c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 the best of our knowledge, this qualitative comparison of the experiences of families excluded prior to and following the Illinois expulsion ban, PA 100-0105, is the only study to utilize parent data to evaluate expulsion policy implementation. Our study yielded several key findings. Firstly, it is notable that exclusions continued to occur in the years following the ban’s implementation and no families in our sample, regardless of timing, described experiencing the planned transition stipulated in the law. The ways in which and frequency with which programs communicated with families about their children’s behavior was nearly equivalent across groups. Parents in both groups received frequent informal verbal updates but they differed in perceived urgency. Fewer families received formal incident reports before the law went into effect than after. Most, but not all families in both groups, had formal meetings with the program but these tended to immediately precede the exclusion and focused on justifying the child’s exclusion rather than seeking collaborative solutions. Children excluded after the law went into effect appear to have accessed a variety of behavioral resources, but parents were the driving force behind acquiring such supports. Finally, while many children were excluded for displaying externalizing behaviors, those excluded following the ban were also commonly excluded for developmentally appropriate non-compliance (e.g., struggling to share), and parents received messaging that their child’s behaviors were an inconvenience for staff. While these data were collected in a unique context, the situations described by these families are not exclusive to Illinois. In this discussion we will further describe these findings and identify possible next steps and recommendations for advocates, policymakers, and professionals working with or on behalf of young children and families.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350bc7957_0_7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 note about our process:</a:t>
            </a:r>
          </a:p>
          <a:p>
            <a:pPr marL="0" lvl="0" indent="0" algn="l" rtl="0">
              <a:spcBef>
                <a:spcPts val="0"/>
              </a:spcBef>
              <a:spcAft>
                <a:spcPts val="0"/>
              </a:spcAft>
              <a:buNone/>
            </a:pPr>
            <a:r>
              <a:rPr lang="en-US" dirty="0"/>
              <a:t>We used peer researchers, which were parents and ECE professionals to conduct 20 parent interviews about barriers to ECE enrollment. Interviews took place on Zoom in April and May of 2020</a:t>
            </a:r>
          </a:p>
          <a:p>
            <a:pPr marL="0" lvl="0" indent="0" algn="l" rtl="0">
              <a:spcBef>
                <a:spcPts val="0"/>
              </a:spcBef>
              <a:spcAft>
                <a:spcPts val="0"/>
              </a:spcAft>
              <a:buNone/>
            </a:pPr>
            <a:r>
              <a:rPr lang="en-US" dirty="0"/>
              <a:t>We were fortunate to be able to conduce 4 in-person trainings with peer researchers in February and March just before the pandemic. </a:t>
            </a:r>
          </a:p>
          <a:p>
            <a:pPr marL="0" lvl="0" indent="0" algn="l" rtl="0">
              <a:spcBef>
                <a:spcPts val="0"/>
              </a:spcBef>
              <a:spcAft>
                <a:spcPts val="0"/>
              </a:spcAft>
              <a:buNone/>
            </a:pPr>
            <a:r>
              <a:rPr lang="en-US" dirty="0"/>
              <a:t>In May and June, we conducted 5 focus groups on Zoom with ECE professionals in the community</a:t>
            </a:r>
          </a:p>
          <a:p>
            <a:pPr marL="0" lvl="0" indent="0" algn="l" rtl="0">
              <a:spcBef>
                <a:spcPts val="0"/>
              </a:spcBef>
              <a:spcAft>
                <a:spcPts val="0"/>
              </a:spcAft>
              <a:buNone/>
            </a:pPr>
            <a:r>
              <a:rPr lang="en-US" dirty="0"/>
              <a:t>And in June through August, we conducted what we called 5 “creative convenings” on Zoom where we synthesized findings from the interviews and focus groups, began to brainstorm possible solutions, and in later sessions began to flesh out and refine these system solutions</a:t>
            </a:r>
          </a:p>
          <a:p>
            <a:pPr marL="0" lvl="0" indent="0" algn="l" rtl="0">
              <a:spcBef>
                <a:spcPts val="0"/>
              </a:spcBef>
              <a:spcAft>
                <a:spcPts val="0"/>
              </a:spcAft>
              <a:buNone/>
            </a:pPr>
            <a:r>
              <a:rPr lang="en-US" dirty="0"/>
              <a:t>Next Slide</a:t>
            </a:r>
          </a:p>
          <a:p>
            <a:pPr marL="0" lvl="0" indent="0" algn="l" rtl="0">
              <a:spcBef>
                <a:spcPts val="0"/>
              </a:spcBef>
              <a:spcAft>
                <a:spcPts val="0"/>
              </a:spcAft>
              <a:buNone/>
            </a:pPr>
            <a:r>
              <a:rPr lang="en-US" dirty="0"/>
              <a:t> </a:t>
            </a:r>
          </a:p>
        </p:txBody>
      </p:sp>
      <p:sp>
        <p:nvSpPr>
          <p:cNvPr id="389" name="Google Shape;389;g5350bc7957_0_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357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is a tool of quality improvement called a Pareto chart, where barriers to a process are listed in decreasing order of prevalence</a:t>
            </a:r>
          </a:p>
          <a:p>
            <a:r>
              <a:rPr lang="en-US" dirty="0"/>
              <a:t>This Pareto was from the first half of 2020 as an early childhood specialist who works in our general pediatric clinic documented the categories of barriers 74 families faced who were considering or trying to enroll in ECE programs. You will see that COVID concerns topped the list, followed by a catch-all category of “other family stressors” that is common for our patient population, who is primarily insured by Medicaid and often face financial hardships.  Lack of Documentation/excessive paperwork was next, followed by another catchall category of “other reasons.” Next was “changed mind about preschool – which could be due to Covid or not liking the vibe of the place, and No openings near the home. </a:t>
            </a:r>
          </a:p>
          <a:p>
            <a:r>
              <a:rPr lang="en-US" dirty="0"/>
              <a:t>Next Slide</a:t>
            </a:r>
          </a:p>
        </p:txBody>
      </p:sp>
      <p:sp>
        <p:nvSpPr>
          <p:cNvPr id="4" name="Slide Number Placeholder 3"/>
          <p:cNvSpPr>
            <a:spLocks noGrp="1"/>
          </p:cNvSpPr>
          <p:nvPr>
            <p:ph type="sldNum" sz="quarter" idx="5"/>
          </p:nvPr>
        </p:nvSpPr>
        <p:spPr/>
        <p:txBody>
          <a:bodyPr/>
          <a:lstStyle/>
          <a:p>
            <a:fld id="{994797CA-9526-014A-81C2-4CC07116A930}" type="slidenum">
              <a:rPr lang="en-US" smtClean="0"/>
              <a:t>6</a:t>
            </a:fld>
            <a:endParaRPr lang="en-US"/>
          </a:p>
        </p:txBody>
      </p:sp>
    </p:spTree>
    <p:extLst>
      <p:ext uri="{BB962C8B-B14F-4D97-AF65-F5344CB8AC3E}">
        <p14:creationId xmlns:p14="http://schemas.microsoft.com/office/powerpoint/2010/main" val="3965692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350bc7957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5350bc7957_0_9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ctr"/>
            <a:endParaRPr lang="en-US" sz="1200" b="1" baseline="0" dirty="0">
              <a:solidFill>
                <a:srgbClr val="000000"/>
              </a:solidFill>
              <a:latin typeface="TimesNewRomanPS-BoldMT"/>
            </a:endParaRPr>
          </a:p>
          <a:p>
            <a:r>
              <a:rPr lang="en-US" sz="1050" b="0" baseline="0" dirty="0">
                <a:solidFill>
                  <a:srgbClr val="000000"/>
                </a:solidFill>
                <a:latin typeface="TimesNewRomanPSMT"/>
              </a:rPr>
              <a:t>This slide shows our final results from the design work – the system prototypes co-created by parents and ECE professionals. </a:t>
            </a:r>
          </a:p>
          <a:p>
            <a:r>
              <a:rPr lang="en-US" sz="1050" b="0" baseline="30000" dirty="0">
                <a:solidFill>
                  <a:srgbClr val="000000"/>
                </a:solidFill>
                <a:latin typeface="TimesNewRomanPSMT"/>
              </a:rPr>
              <a:t>b </a:t>
            </a:r>
            <a:r>
              <a:rPr lang="en-US" sz="1200" b="0" baseline="0" dirty="0">
                <a:solidFill>
                  <a:srgbClr val="000000"/>
                </a:solidFill>
                <a:latin typeface="TimesNewRomanPSMT"/>
              </a:rPr>
              <a:t>All eight solutions were ranked by parent and ECE stakeholders after final creative convening with rankers submitting up to their top five ranked choices For the sake of time, I will just discuss the top 4 solutions, but would be happy to address questions about any of them in the Q &amp; A </a:t>
            </a:r>
          </a:p>
          <a:p>
            <a:r>
              <a:rPr lang="en-US" sz="1200" b="0" baseline="0" dirty="0">
                <a:solidFill>
                  <a:srgbClr val="000000"/>
                </a:solidFill>
                <a:latin typeface="TimesNewRomanPSMT"/>
              </a:rPr>
              <a:t>The most popular and highly ranked was </a:t>
            </a:r>
            <a:r>
              <a:rPr lang="en-US" sz="1200" b="1" baseline="0" dirty="0">
                <a:solidFill>
                  <a:srgbClr val="000000"/>
                </a:solidFill>
                <a:latin typeface="TimesNewRomanPSMT"/>
              </a:rPr>
              <a:t>the ECE digital passport </a:t>
            </a:r>
            <a:r>
              <a:rPr lang="en-US" sz="1200" b="0" baseline="0" dirty="0">
                <a:solidFill>
                  <a:srgbClr val="000000"/>
                </a:solidFill>
                <a:latin typeface="TimesNewRomanPSMT"/>
              </a:rPr>
              <a:t>envisioned as a </a:t>
            </a:r>
            <a:r>
              <a:rPr lang="en-US" sz="1800" b="0" i="0" dirty="0">
                <a:solidFill>
                  <a:srgbClr val="222222"/>
                </a:solidFill>
                <a:effectLst/>
                <a:latin typeface="Times New Roman" panose="02020603050405020304" pitchFamily="18" charset="0"/>
              </a:rPr>
              <a:t>user-friendly, cloud-based resource or app—that would allow families to safely and securely store all the documents needed for enrollment and allow families to decide which agency or agencies receive these documents. </a:t>
            </a:r>
            <a:r>
              <a:rPr lang="en-US" sz="1800" b="0" i="0" dirty="0">
                <a:solidFill>
                  <a:srgbClr val="000000"/>
                </a:solidFill>
                <a:effectLst/>
                <a:latin typeface="Times New Roman" panose="02020603050405020304" pitchFamily="18" charset="0"/>
              </a:rPr>
              <a:t>the parent maintains control of their personal data and could easily view it, like personal electronic health records such as MyChart. </a:t>
            </a:r>
          </a:p>
          <a:p>
            <a:r>
              <a:rPr lang="en-US" sz="1800" b="0" i="0" dirty="0">
                <a:solidFill>
                  <a:srgbClr val="000000"/>
                </a:solidFill>
                <a:effectLst/>
                <a:latin typeface="Times New Roman" panose="02020603050405020304" pitchFamily="18" charset="0"/>
              </a:rPr>
              <a:t>Tied for </a:t>
            </a:r>
            <a:r>
              <a:rPr lang="en-US" sz="1800" b="1" i="0" dirty="0">
                <a:solidFill>
                  <a:srgbClr val="000000"/>
                </a:solidFill>
                <a:effectLst/>
                <a:latin typeface="Times New Roman" panose="02020603050405020304" pitchFamily="18" charset="0"/>
              </a:rPr>
              <a:t>2</a:t>
            </a:r>
            <a:r>
              <a:rPr lang="en-US" sz="1800" b="1" i="0" baseline="30000" dirty="0">
                <a:solidFill>
                  <a:srgbClr val="000000"/>
                </a:solidFill>
                <a:effectLst/>
                <a:latin typeface="Times New Roman" panose="02020603050405020304" pitchFamily="18" charset="0"/>
              </a:rPr>
              <a:t>nd</a:t>
            </a:r>
            <a:r>
              <a:rPr lang="en-US" sz="1800" b="1" i="0" dirty="0">
                <a:solidFill>
                  <a:srgbClr val="000000"/>
                </a:solidFill>
                <a:effectLst/>
                <a:latin typeface="Times New Roman" panose="02020603050405020304" pitchFamily="18" charset="0"/>
              </a:rPr>
              <a:t> </a:t>
            </a:r>
            <a:r>
              <a:rPr lang="en-US" sz="1800" b="1" i="0" dirty="0">
                <a:solidFill>
                  <a:srgbClr val="222222"/>
                </a:solidFill>
                <a:effectLst/>
                <a:latin typeface="Times New Roman" panose="02020603050405020304" pitchFamily="18" charset="0"/>
              </a:rPr>
              <a:t>ECE coach or navigator, </a:t>
            </a:r>
            <a:r>
              <a:rPr lang="en-US" sz="1800" b="0" i="0" dirty="0">
                <a:solidFill>
                  <a:srgbClr val="222222"/>
                </a:solidFill>
                <a:effectLst/>
                <a:latin typeface="Times New Roman" panose="02020603050405020304" pitchFamily="18" charset="0"/>
              </a:rPr>
              <a:t>akin to an ECE real estate agent, who was a non-biased person not affiliated with any ECE program, who could show families their ECE options and help find programs that best match their needs.</a:t>
            </a:r>
            <a:r>
              <a:rPr lang="en-US" sz="1800" b="0" i="0" dirty="0">
                <a:solidFill>
                  <a:srgbClr val="2B579A"/>
                </a:solidFill>
                <a:effectLst/>
                <a:latin typeface="Times New Roman" panose="02020603050405020304" pitchFamily="18" charset="0"/>
              </a:rPr>
              <a:t> </a:t>
            </a:r>
            <a:r>
              <a:rPr lang="en-US" sz="1800" b="0" i="0" dirty="0">
                <a:solidFill>
                  <a:srgbClr val="000000"/>
                </a:solidFill>
                <a:effectLst/>
                <a:latin typeface="Times New Roman" panose="02020603050405020304" pitchFamily="18" charset="0"/>
              </a:rPr>
              <a:t>This was envisioned as sort of a concierge service that families could access </a:t>
            </a:r>
            <a:r>
              <a:rPr lang="en-US" sz="1800" b="0" i="0" dirty="0">
                <a:solidFill>
                  <a:srgbClr val="222222"/>
                </a:solidFill>
                <a:effectLst/>
                <a:latin typeface="Times New Roman" panose="02020603050405020304" pitchFamily="18" charset="0"/>
              </a:rPr>
              <a:t>via chat or texting, phone calls or in person and after normal business hours when families were doing the search process. </a:t>
            </a:r>
            <a:r>
              <a:rPr lang="en-US" sz="1800" b="0" i="0" dirty="0">
                <a:solidFill>
                  <a:srgbClr val="000000"/>
                </a:solidFill>
                <a:effectLst/>
                <a:latin typeface="Times New Roman" panose="02020603050405020304" pitchFamily="18" charset="0"/>
              </a:rPr>
              <a:t> </a:t>
            </a:r>
          </a:p>
          <a:p>
            <a:r>
              <a:rPr lang="en-US" sz="2800" b="1" i="0" dirty="0">
                <a:solidFill>
                  <a:srgbClr val="222222"/>
                </a:solidFill>
                <a:effectLst/>
                <a:latin typeface="Times New Roman" panose="02020603050405020304" pitchFamily="18" charset="0"/>
              </a:rPr>
              <a:t>Also tied for 2</a:t>
            </a:r>
            <a:r>
              <a:rPr lang="en-US" sz="2800" b="1" i="0" baseline="30000" dirty="0">
                <a:solidFill>
                  <a:srgbClr val="222222"/>
                </a:solidFill>
                <a:effectLst/>
                <a:latin typeface="Times New Roman" panose="02020603050405020304" pitchFamily="18" charset="0"/>
              </a:rPr>
              <a:t>nd</a:t>
            </a:r>
            <a:r>
              <a:rPr lang="en-US" sz="2800" b="1" i="0" dirty="0">
                <a:solidFill>
                  <a:srgbClr val="222222"/>
                </a:solidFill>
                <a:effectLst/>
                <a:latin typeface="Times New Roman" panose="02020603050405020304" pitchFamily="18" charset="0"/>
              </a:rPr>
              <a:t> a Universal ECE application </a:t>
            </a:r>
            <a:r>
              <a:rPr lang="en-US" sz="2800" b="0" i="0" dirty="0">
                <a:solidFill>
                  <a:srgbClr val="222222"/>
                </a:solidFill>
                <a:effectLst/>
                <a:latin typeface="Times New Roman" panose="02020603050405020304" pitchFamily="18" charset="0"/>
              </a:rPr>
              <a:t>– similar to the Common App for college -- standardized application that eliminates the need to complete numerous similar, but slightly different, enrollment applications every time the child needed to change programs, or if the child was unable to secure a spot from the wait list. </a:t>
            </a:r>
            <a:endParaRPr lang="en-US" sz="1200" b="0" i="0" baseline="0" dirty="0">
              <a:solidFill>
                <a:srgbClr val="000000"/>
              </a:solidFill>
              <a:effectLst/>
              <a:latin typeface="TimesNewRomanPSMT"/>
            </a:endParaRPr>
          </a:p>
          <a:p>
            <a:r>
              <a:rPr lang="en-US" sz="1200" b="0" i="0" baseline="0" dirty="0">
                <a:solidFill>
                  <a:srgbClr val="000000"/>
                </a:solidFill>
                <a:effectLst/>
                <a:latin typeface="TimesNewRomanPSMT"/>
              </a:rPr>
              <a:t>And last, tied for 2</a:t>
            </a:r>
            <a:r>
              <a:rPr lang="en-US" sz="1200" b="0" i="0" baseline="30000" dirty="0">
                <a:solidFill>
                  <a:srgbClr val="000000"/>
                </a:solidFill>
                <a:effectLst/>
                <a:latin typeface="TimesNewRomanPSMT"/>
              </a:rPr>
              <a:t>nd</a:t>
            </a:r>
            <a:r>
              <a:rPr lang="en-US" sz="1200" b="0" i="0" baseline="0" dirty="0">
                <a:solidFill>
                  <a:srgbClr val="000000"/>
                </a:solidFill>
                <a:effectLst/>
                <a:latin typeface="TimesNewRomanPSMT"/>
              </a:rPr>
              <a:t> And </a:t>
            </a:r>
            <a:r>
              <a:rPr lang="en-US" sz="1200" b="1" i="0" baseline="0" dirty="0">
                <a:solidFill>
                  <a:srgbClr val="000000"/>
                </a:solidFill>
                <a:effectLst/>
                <a:latin typeface="TimesNewRomanPSMT"/>
              </a:rPr>
              <a:t>Equitable Funding - </a:t>
            </a:r>
            <a:r>
              <a:rPr lang="en-US" b="0" i="0" dirty="0">
                <a:solidFill>
                  <a:srgbClr val="000000"/>
                </a:solidFill>
                <a:effectLst/>
                <a:latin typeface="Times New Roman" panose="02020603050405020304" pitchFamily="18" charset="0"/>
              </a:rPr>
              <a:t>preschool or early education should be free and universal, like K-12 education. Participants felt this would help address inequities in access to high quality ECE experienced by families with low income and families of color</a:t>
            </a:r>
            <a:endParaRPr lang="en-US" sz="1200" b="1" i="0" baseline="0" dirty="0">
              <a:solidFill>
                <a:srgbClr val="000000"/>
              </a:solidFill>
              <a:effectLst/>
              <a:latin typeface="TimesNewRomanPSMT"/>
            </a:endParaRPr>
          </a:p>
          <a:p>
            <a:r>
              <a:rPr lang="en-US" sz="2800" b="0" i="0" dirty="0">
                <a:solidFill>
                  <a:srgbClr val="222222"/>
                </a:solidFill>
                <a:effectLst/>
                <a:latin typeface="Times New Roman" panose="02020603050405020304" pitchFamily="18" charset="0"/>
              </a:rPr>
              <a:t>Next slide</a:t>
            </a:r>
            <a:endParaRPr lang="en-US" sz="1800" b="1" i="0" dirty="0">
              <a:solidFill>
                <a:srgbClr val="222222"/>
              </a:solidFill>
              <a:effectLst/>
              <a:latin typeface="Times New Roman" panose="02020603050405020304" pitchFamily="18" charset="0"/>
            </a:endParaRPr>
          </a:p>
        </p:txBody>
      </p:sp>
      <p:sp>
        <p:nvSpPr>
          <p:cNvPr id="666" name="Google Shape;666;g5350bc7957_0_9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fld id="{00000000-1234-1234-1234-123412341234}" type="slidenum">
              <a:rPr lang="en-US" sz="1400" kern="0">
                <a:solidFill>
                  <a:srgbClr val="000000"/>
                </a:solidFill>
                <a:latin typeface="Arial"/>
                <a:cs typeface="Arial"/>
                <a:sym typeface="Arial"/>
              </a:rPr>
              <a:pPr>
                <a:buClr>
                  <a:srgbClr val="000000"/>
                </a:buClr>
                <a:buFont typeface="Arial"/>
                <a:buNone/>
              </a:pPr>
              <a:t>7</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53157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baseline="0" dirty="0">
                <a:solidFill>
                  <a:srgbClr val="000000"/>
                </a:solidFill>
                <a:latin typeface="TimesNewRomanPSMT"/>
              </a:rPr>
              <a:t>This slide shows the co-created solutions again in blue the column on the right side, mapping them to the type of barriers they address on the column on the left. Here you can see there were three broad categories of barriers to ECE enrollment brought up in interviews with parents and focus groups with ECE professionals, </a:t>
            </a:r>
            <a:r>
              <a:rPr lang="en-US" sz="1200" b="0" baseline="0" dirty="0">
                <a:solidFill>
                  <a:srgbClr val="000000"/>
                </a:solidFill>
                <a:latin typeface="TimesNewRomanPSMT"/>
              </a:rPr>
              <a:t> falling into 3 broad buckets related to enrollment process, logistics, and human factors. </a:t>
            </a:r>
          </a:p>
          <a:p>
            <a:r>
              <a:rPr lang="en-US" sz="1200" b="0" baseline="0" dirty="0">
                <a:solidFill>
                  <a:srgbClr val="000000"/>
                </a:solidFill>
                <a:latin typeface="TimesNewRomanPSMT"/>
              </a:rPr>
              <a:t>Here is one quote from an interview that sums up several barriers:</a:t>
            </a:r>
          </a:p>
          <a:p>
            <a:r>
              <a:rPr lang="en-US" sz="1800" b="0" i="1" dirty="0">
                <a:solidFill>
                  <a:srgbClr val="000000"/>
                </a:solidFill>
                <a:effectLst/>
                <a:latin typeface="Times New Roman" panose="02020603050405020304" pitchFamily="18" charset="0"/>
              </a:rPr>
              <a:t>“I don’t have a printer so getting the documents printed was a problem. I had to print income verification and proof of where I live. I don’t have quick access to those documents. I had to schedule a time to talk to my property manager. I had to drive all around the city getting medical documents because I couldn’t get them faxed. My barriers were document related.” </a:t>
            </a:r>
            <a:r>
              <a:rPr lang="en-US" sz="1800" b="0" i="0" dirty="0">
                <a:solidFill>
                  <a:srgbClr val="000000"/>
                </a:solidFill>
                <a:effectLst/>
                <a:latin typeface="Times New Roman" panose="02020603050405020304" pitchFamily="18" charset="0"/>
              </a:rPr>
              <a:t>Parent</a:t>
            </a:r>
            <a:r>
              <a:rPr lang="en-US" sz="1800" b="0" i="1" dirty="0">
                <a:solidFill>
                  <a:srgbClr val="000000"/>
                </a:solidFill>
                <a:effectLst/>
                <a:latin typeface="Times New Roman" panose="02020603050405020304" pitchFamily="18" charset="0"/>
              </a:rPr>
              <a:t> </a:t>
            </a:r>
            <a:r>
              <a:rPr lang="en-US" sz="1800" b="0" i="0" dirty="0">
                <a:solidFill>
                  <a:srgbClr val="000000"/>
                </a:solidFill>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994797CA-9526-014A-81C2-4CC07116A930}" type="slidenum">
              <a:rPr lang="en-US" smtClean="0"/>
              <a:t>8</a:t>
            </a:fld>
            <a:endParaRPr lang="en-US"/>
          </a:p>
        </p:txBody>
      </p:sp>
    </p:spTree>
    <p:extLst>
      <p:ext uri="{BB962C8B-B14F-4D97-AF65-F5344CB8AC3E}">
        <p14:creationId xmlns:p14="http://schemas.microsoft.com/office/powerpoint/2010/main" val="2011180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000" dirty="0">
                <a:latin typeface="Arial" panose="020B0604020202020204" pitchFamily="34" charset="0"/>
              </a:rPr>
              <a:t>Finally, in conclusion, I wanted to highlight two themes on this slide</a:t>
            </a:r>
          </a:p>
          <a:p>
            <a:r>
              <a:rPr lang="en-US" sz="3000" dirty="0">
                <a:latin typeface="Arial" panose="020B0604020202020204" pitchFamily="34" charset="0"/>
              </a:rPr>
              <a:t>Parent voice guided the learnings throughout the work (peer researchers, co-design prototypes and interventions, participate in testing, parent lead on teams)</a:t>
            </a:r>
          </a:p>
          <a:p>
            <a:pPr lvl="1"/>
            <a:r>
              <a:rPr lang="en-US" sz="3000" dirty="0">
                <a:latin typeface="Arial" panose="020B0604020202020204" pitchFamily="34" charset="0"/>
              </a:rPr>
              <a:t>ECE agency partners learned about parent perspective in interviewing them, parent peer researchers learned benefits of ECE in working alongside ECE peer researchers</a:t>
            </a:r>
          </a:p>
          <a:p>
            <a:r>
              <a:rPr lang="en-US" sz="3000" dirty="0">
                <a:latin typeface="Arial" panose="020B0604020202020204" pitchFamily="34" charset="0"/>
              </a:rPr>
              <a:t>Thank you for your attention, I look forward to answering your questions during the Q &amp; A. </a:t>
            </a:r>
          </a:p>
          <a:p>
            <a:r>
              <a:rPr lang="en-US" sz="3000" dirty="0">
                <a:latin typeface="Arial" panose="020B0604020202020204" pitchFamily="34" charset="0"/>
              </a:rPr>
              <a:t>Let me introduce our next speaker, Meghan McCormick</a:t>
            </a:r>
          </a:p>
        </p:txBody>
      </p:sp>
    </p:spTree>
    <p:extLst>
      <p:ext uri="{BB962C8B-B14F-4D97-AF65-F5344CB8AC3E}">
        <p14:creationId xmlns:p14="http://schemas.microsoft.com/office/powerpoint/2010/main" val="3993467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partnership with Boston Public Schools, University of Michigan and Harvard Graduate school of Education, we are currently working on a study that aims to explore and describe children’s experiences from PreK to third grade. I’d like to thank all the people participating in this study and helping in the development of this research – </a:t>
            </a:r>
            <a:r>
              <a:rPr lang="en-US" dirty="0">
                <a:solidFill>
                  <a:srgbClr val="FF0000"/>
                </a:solidFill>
              </a:rPr>
              <a:t>should I name everyone and say their institution as well?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B3CEB-C796-45D0-9ADE-F1BC6C0AD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539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5"/>
            <a:ext cx="10363200" cy="1470025"/>
          </a:xfrm>
        </p:spPr>
        <p:txBody>
          <a:bodyPr>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609600" y="3886200"/>
            <a:ext cx="8534400" cy="127892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DB5D8-907B-5946-AAB2-6BF76B9AA4A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92757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B5D8-907B-5946-AAB2-6BF76B9AA4A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31356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DB5D8-907B-5946-AAB2-6BF76B9AA4A9}"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44777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5"/>
            <a:ext cx="10363200" cy="1470025"/>
          </a:xfrm>
        </p:spPr>
        <p:txBody>
          <a:bodyPr>
            <a:normAutofit/>
          </a:bodyPr>
          <a:lstStyle>
            <a:lvl1pPr algn="l">
              <a:defRPr sz="6000"/>
            </a:lvl1pPr>
          </a:lstStyle>
          <a:p>
            <a:r>
              <a:rPr lang="en-US" dirty="0"/>
              <a:t>Click to edit Master title style</a:t>
            </a:r>
          </a:p>
        </p:txBody>
      </p:sp>
      <p:sp>
        <p:nvSpPr>
          <p:cNvPr id="3" name="Subtitle 2"/>
          <p:cNvSpPr>
            <a:spLocks noGrp="1"/>
          </p:cNvSpPr>
          <p:nvPr>
            <p:ph type="subTitle" idx="1"/>
          </p:nvPr>
        </p:nvSpPr>
        <p:spPr>
          <a:xfrm>
            <a:off x="609600" y="3886200"/>
            <a:ext cx="8534400" cy="128839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DB5D8-907B-5946-AAB2-6BF76B9AA4A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4612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B5D8-907B-5946-AAB2-6BF76B9AA4A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31356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DB5D8-907B-5946-AAB2-6BF76B9AA4A9}"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44777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1AAE9-EF18-455D-9753-83B0AA5C21F9}"/>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A8E179B-9F93-4072-804A-7FB8D8D2AA3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71FC80-0E36-49E5-86F2-9B1A76B1E5BE}"/>
              </a:ext>
            </a:extLst>
          </p:cNvPr>
          <p:cNvSpPr>
            <a:spLocks noGrp="1"/>
          </p:cNvSpPr>
          <p:nvPr>
            <p:ph type="dt" sz="half" idx="10"/>
          </p:nvPr>
        </p:nvSpPr>
        <p:spPr/>
        <p:txBody>
          <a:bodyPr/>
          <a:lstStyle/>
          <a:p>
            <a:fld id="{59D2D6FB-17E8-476C-BC42-4DBF41DB8FE6}" type="datetimeFigureOut">
              <a:rPr lang="en-US" smtClean="0"/>
              <a:t>10/26/2023</a:t>
            </a:fld>
            <a:endParaRPr lang="en-US"/>
          </a:p>
        </p:txBody>
      </p:sp>
      <p:sp>
        <p:nvSpPr>
          <p:cNvPr id="5" name="Footer Placeholder 4">
            <a:extLst>
              <a:ext uri="{FF2B5EF4-FFF2-40B4-BE49-F238E27FC236}">
                <a16:creationId xmlns:a16="http://schemas.microsoft.com/office/drawing/2014/main" id="{6D5812CD-A3BE-4261-92FE-D3CB5A3D10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33EC1-21A5-453D-98D8-A261AA6CF2E5}"/>
              </a:ext>
            </a:extLst>
          </p:cNvPr>
          <p:cNvSpPr>
            <a:spLocks noGrp="1"/>
          </p:cNvSpPr>
          <p:nvPr>
            <p:ph type="sldNum" sz="quarter" idx="12"/>
          </p:nvPr>
        </p:nvSpPr>
        <p:spPr/>
        <p:txBody>
          <a:bodyPr/>
          <a:lstStyle/>
          <a:p>
            <a:fld id="{10CBB8DF-F75D-41D2-9AEB-743C3F696364}" type="slidenum">
              <a:rPr lang="en-US" smtClean="0"/>
              <a:t>‹#›</a:t>
            </a:fld>
            <a:endParaRPr lang="en-US"/>
          </a:p>
        </p:txBody>
      </p:sp>
    </p:spTree>
    <p:extLst>
      <p:ext uri="{BB962C8B-B14F-4D97-AF65-F5344CB8AC3E}">
        <p14:creationId xmlns:p14="http://schemas.microsoft.com/office/powerpoint/2010/main" val="959992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12889-6361-4DFF-ACC6-1462823404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A2C3D3-B409-453B-8746-F404333570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A1FB1-FE07-4DB8-9A30-9F90D30F79D0}"/>
              </a:ext>
            </a:extLst>
          </p:cNvPr>
          <p:cNvSpPr>
            <a:spLocks noGrp="1"/>
          </p:cNvSpPr>
          <p:nvPr>
            <p:ph type="dt" sz="half" idx="10"/>
          </p:nvPr>
        </p:nvSpPr>
        <p:spPr/>
        <p:txBody>
          <a:bodyPr/>
          <a:lstStyle/>
          <a:p>
            <a:fld id="{59D2D6FB-17E8-476C-BC42-4DBF41DB8FE6}" type="datetimeFigureOut">
              <a:rPr lang="en-US" smtClean="0"/>
              <a:t>10/26/2023</a:t>
            </a:fld>
            <a:endParaRPr lang="en-US"/>
          </a:p>
        </p:txBody>
      </p:sp>
      <p:sp>
        <p:nvSpPr>
          <p:cNvPr id="5" name="Footer Placeholder 4">
            <a:extLst>
              <a:ext uri="{FF2B5EF4-FFF2-40B4-BE49-F238E27FC236}">
                <a16:creationId xmlns:a16="http://schemas.microsoft.com/office/drawing/2014/main" id="{1CC9A4D3-A758-4A7E-89E0-FD47359FC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13BF9-761B-4219-956A-357366C5C710}"/>
              </a:ext>
            </a:extLst>
          </p:cNvPr>
          <p:cNvSpPr>
            <a:spLocks noGrp="1"/>
          </p:cNvSpPr>
          <p:nvPr>
            <p:ph type="sldNum" sz="quarter" idx="12"/>
          </p:nvPr>
        </p:nvSpPr>
        <p:spPr/>
        <p:txBody>
          <a:bodyPr/>
          <a:lstStyle/>
          <a:p>
            <a:fld id="{10CBB8DF-F75D-41D2-9AEB-743C3F696364}" type="slidenum">
              <a:rPr lang="en-US" smtClean="0"/>
              <a:t>‹#›</a:t>
            </a:fld>
            <a:endParaRPr lang="en-US"/>
          </a:p>
        </p:txBody>
      </p:sp>
    </p:spTree>
    <p:extLst>
      <p:ext uri="{BB962C8B-B14F-4D97-AF65-F5344CB8AC3E}">
        <p14:creationId xmlns:p14="http://schemas.microsoft.com/office/powerpoint/2010/main" val="3680176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486F-6AD3-4B3C-B052-5525EFC63EB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A86BE9E-384C-46DD-8A6F-53C67CD6A9D3}"/>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D015E6-AD79-42EE-8B5C-E3A27DA7D049}"/>
              </a:ext>
            </a:extLst>
          </p:cNvPr>
          <p:cNvSpPr>
            <a:spLocks noGrp="1"/>
          </p:cNvSpPr>
          <p:nvPr>
            <p:ph type="dt" sz="half" idx="10"/>
          </p:nvPr>
        </p:nvSpPr>
        <p:spPr/>
        <p:txBody>
          <a:bodyPr/>
          <a:lstStyle/>
          <a:p>
            <a:fld id="{59D2D6FB-17E8-476C-BC42-4DBF41DB8FE6}" type="datetimeFigureOut">
              <a:rPr lang="en-US" smtClean="0"/>
              <a:t>10/26/2023</a:t>
            </a:fld>
            <a:endParaRPr lang="en-US"/>
          </a:p>
        </p:txBody>
      </p:sp>
      <p:sp>
        <p:nvSpPr>
          <p:cNvPr id="5" name="Footer Placeholder 4">
            <a:extLst>
              <a:ext uri="{FF2B5EF4-FFF2-40B4-BE49-F238E27FC236}">
                <a16:creationId xmlns:a16="http://schemas.microsoft.com/office/drawing/2014/main" id="{7EDF360A-E6F0-4362-A88D-F185A1569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D95754-FAF9-43D7-963F-73B0EE89202E}"/>
              </a:ext>
            </a:extLst>
          </p:cNvPr>
          <p:cNvSpPr>
            <a:spLocks noGrp="1"/>
          </p:cNvSpPr>
          <p:nvPr>
            <p:ph type="sldNum" sz="quarter" idx="12"/>
          </p:nvPr>
        </p:nvSpPr>
        <p:spPr/>
        <p:txBody>
          <a:bodyPr/>
          <a:lstStyle/>
          <a:p>
            <a:fld id="{10CBB8DF-F75D-41D2-9AEB-743C3F696364}" type="slidenum">
              <a:rPr lang="en-US" smtClean="0"/>
              <a:t>‹#›</a:t>
            </a:fld>
            <a:endParaRPr lang="en-US"/>
          </a:p>
        </p:txBody>
      </p:sp>
    </p:spTree>
    <p:extLst>
      <p:ext uri="{BB962C8B-B14F-4D97-AF65-F5344CB8AC3E}">
        <p14:creationId xmlns:p14="http://schemas.microsoft.com/office/powerpoint/2010/main" val="365158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1D8C-5CB6-4483-8D51-3D80570AC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22352B-415B-4BF5-BB44-162E82537D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2503D0-F59A-479C-AA5E-08C664E1B8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E66DA1-3BFA-4108-85D5-AD1B482E91E9}"/>
              </a:ext>
            </a:extLst>
          </p:cNvPr>
          <p:cNvSpPr>
            <a:spLocks noGrp="1"/>
          </p:cNvSpPr>
          <p:nvPr>
            <p:ph type="dt" sz="half" idx="10"/>
          </p:nvPr>
        </p:nvSpPr>
        <p:spPr/>
        <p:txBody>
          <a:bodyPr/>
          <a:lstStyle/>
          <a:p>
            <a:fld id="{59D2D6FB-17E8-476C-BC42-4DBF41DB8FE6}" type="datetimeFigureOut">
              <a:rPr lang="en-US" smtClean="0"/>
              <a:t>10/26/2023</a:t>
            </a:fld>
            <a:endParaRPr lang="en-US"/>
          </a:p>
        </p:txBody>
      </p:sp>
      <p:sp>
        <p:nvSpPr>
          <p:cNvPr id="6" name="Footer Placeholder 5">
            <a:extLst>
              <a:ext uri="{FF2B5EF4-FFF2-40B4-BE49-F238E27FC236}">
                <a16:creationId xmlns:a16="http://schemas.microsoft.com/office/drawing/2014/main" id="{5E49D2BB-9F2C-4943-A46E-3E85BB3C31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1CAAA-0FE3-413C-AB35-523FADDFD45A}"/>
              </a:ext>
            </a:extLst>
          </p:cNvPr>
          <p:cNvSpPr>
            <a:spLocks noGrp="1"/>
          </p:cNvSpPr>
          <p:nvPr>
            <p:ph type="sldNum" sz="quarter" idx="12"/>
          </p:nvPr>
        </p:nvSpPr>
        <p:spPr/>
        <p:txBody>
          <a:bodyPr/>
          <a:lstStyle/>
          <a:p>
            <a:fld id="{10CBB8DF-F75D-41D2-9AEB-743C3F696364}" type="slidenum">
              <a:rPr lang="en-US" smtClean="0"/>
              <a:t>‹#›</a:t>
            </a:fld>
            <a:endParaRPr lang="en-US"/>
          </a:p>
        </p:txBody>
      </p:sp>
    </p:spTree>
    <p:extLst>
      <p:ext uri="{BB962C8B-B14F-4D97-AF65-F5344CB8AC3E}">
        <p14:creationId xmlns:p14="http://schemas.microsoft.com/office/powerpoint/2010/main" val="1546825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BC31-60EC-4541-88C5-BD04213AE7B9}"/>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4C5BCE-6E4F-43DA-965C-9DCC588CFE6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6808526-7976-41E8-A961-3F3FA251B411}"/>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7CE33D-DE32-4C32-8779-AA559818E35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678E8C9-DC31-48A1-B3A1-B9E7F9116DD0}"/>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B0BC29-45A3-45E5-81A4-94DB034CA4AA}"/>
              </a:ext>
            </a:extLst>
          </p:cNvPr>
          <p:cNvSpPr>
            <a:spLocks noGrp="1"/>
          </p:cNvSpPr>
          <p:nvPr>
            <p:ph type="dt" sz="half" idx="10"/>
          </p:nvPr>
        </p:nvSpPr>
        <p:spPr/>
        <p:txBody>
          <a:bodyPr/>
          <a:lstStyle/>
          <a:p>
            <a:fld id="{59D2D6FB-17E8-476C-BC42-4DBF41DB8FE6}" type="datetimeFigureOut">
              <a:rPr lang="en-US" smtClean="0"/>
              <a:t>10/26/2023</a:t>
            </a:fld>
            <a:endParaRPr lang="en-US"/>
          </a:p>
        </p:txBody>
      </p:sp>
      <p:sp>
        <p:nvSpPr>
          <p:cNvPr id="8" name="Footer Placeholder 7">
            <a:extLst>
              <a:ext uri="{FF2B5EF4-FFF2-40B4-BE49-F238E27FC236}">
                <a16:creationId xmlns:a16="http://schemas.microsoft.com/office/drawing/2014/main" id="{39B3380D-FA5B-44ED-B2E5-247ABF383D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866072-9DB8-44AC-9EFE-BA5487161723}"/>
              </a:ext>
            </a:extLst>
          </p:cNvPr>
          <p:cNvSpPr>
            <a:spLocks noGrp="1"/>
          </p:cNvSpPr>
          <p:nvPr>
            <p:ph type="sldNum" sz="quarter" idx="12"/>
          </p:nvPr>
        </p:nvSpPr>
        <p:spPr/>
        <p:txBody>
          <a:bodyPr/>
          <a:lstStyle/>
          <a:p>
            <a:fld id="{10CBB8DF-F75D-41D2-9AEB-743C3F696364}" type="slidenum">
              <a:rPr lang="en-US" smtClean="0"/>
              <a:t>‹#›</a:t>
            </a:fld>
            <a:endParaRPr lang="en-US"/>
          </a:p>
        </p:txBody>
      </p:sp>
    </p:spTree>
    <p:extLst>
      <p:ext uri="{BB962C8B-B14F-4D97-AF65-F5344CB8AC3E}">
        <p14:creationId xmlns:p14="http://schemas.microsoft.com/office/powerpoint/2010/main" val="12020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B5D8-907B-5946-AAB2-6BF76B9AA4A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4329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EEC23-AE23-49DD-8197-A121C3D38A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910435-392F-4EA8-8499-2F76F62551E4}"/>
              </a:ext>
            </a:extLst>
          </p:cNvPr>
          <p:cNvSpPr>
            <a:spLocks noGrp="1"/>
          </p:cNvSpPr>
          <p:nvPr>
            <p:ph type="dt" sz="half" idx="10"/>
          </p:nvPr>
        </p:nvSpPr>
        <p:spPr/>
        <p:txBody>
          <a:bodyPr/>
          <a:lstStyle/>
          <a:p>
            <a:fld id="{59D2D6FB-17E8-476C-BC42-4DBF41DB8FE6}" type="datetimeFigureOut">
              <a:rPr lang="en-US" smtClean="0"/>
              <a:t>10/26/2023</a:t>
            </a:fld>
            <a:endParaRPr lang="en-US"/>
          </a:p>
        </p:txBody>
      </p:sp>
      <p:sp>
        <p:nvSpPr>
          <p:cNvPr id="4" name="Footer Placeholder 3">
            <a:extLst>
              <a:ext uri="{FF2B5EF4-FFF2-40B4-BE49-F238E27FC236}">
                <a16:creationId xmlns:a16="http://schemas.microsoft.com/office/drawing/2014/main" id="{B8B2178D-3202-4BF9-B44E-64DA57B86D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24A85E-7BC5-4FC1-A32A-10EB2C41E469}"/>
              </a:ext>
            </a:extLst>
          </p:cNvPr>
          <p:cNvSpPr>
            <a:spLocks noGrp="1"/>
          </p:cNvSpPr>
          <p:nvPr>
            <p:ph type="sldNum" sz="quarter" idx="12"/>
          </p:nvPr>
        </p:nvSpPr>
        <p:spPr/>
        <p:txBody>
          <a:bodyPr/>
          <a:lstStyle/>
          <a:p>
            <a:fld id="{10CBB8DF-F75D-41D2-9AEB-743C3F696364}" type="slidenum">
              <a:rPr lang="en-US" smtClean="0"/>
              <a:t>‹#›</a:t>
            </a:fld>
            <a:endParaRPr lang="en-US"/>
          </a:p>
        </p:txBody>
      </p:sp>
    </p:spTree>
    <p:extLst>
      <p:ext uri="{BB962C8B-B14F-4D97-AF65-F5344CB8AC3E}">
        <p14:creationId xmlns:p14="http://schemas.microsoft.com/office/powerpoint/2010/main" val="3209988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B47632-CE97-426E-AD69-3F619903777A}"/>
              </a:ext>
            </a:extLst>
          </p:cNvPr>
          <p:cNvSpPr>
            <a:spLocks noGrp="1"/>
          </p:cNvSpPr>
          <p:nvPr>
            <p:ph type="dt" sz="half" idx="10"/>
          </p:nvPr>
        </p:nvSpPr>
        <p:spPr/>
        <p:txBody>
          <a:bodyPr/>
          <a:lstStyle/>
          <a:p>
            <a:fld id="{59D2D6FB-17E8-476C-BC42-4DBF41DB8FE6}" type="datetimeFigureOut">
              <a:rPr lang="en-US" smtClean="0"/>
              <a:t>10/26/2023</a:t>
            </a:fld>
            <a:endParaRPr lang="en-US"/>
          </a:p>
        </p:txBody>
      </p:sp>
      <p:sp>
        <p:nvSpPr>
          <p:cNvPr id="3" name="Footer Placeholder 2">
            <a:extLst>
              <a:ext uri="{FF2B5EF4-FFF2-40B4-BE49-F238E27FC236}">
                <a16:creationId xmlns:a16="http://schemas.microsoft.com/office/drawing/2014/main" id="{3EFCE756-E3B2-4B9D-88F0-411630AA33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0777FD-DA10-4C99-9ACA-982E8B281AE8}"/>
              </a:ext>
            </a:extLst>
          </p:cNvPr>
          <p:cNvSpPr>
            <a:spLocks noGrp="1"/>
          </p:cNvSpPr>
          <p:nvPr>
            <p:ph type="sldNum" sz="quarter" idx="12"/>
          </p:nvPr>
        </p:nvSpPr>
        <p:spPr/>
        <p:txBody>
          <a:bodyPr/>
          <a:lstStyle/>
          <a:p>
            <a:fld id="{10CBB8DF-F75D-41D2-9AEB-743C3F696364}" type="slidenum">
              <a:rPr lang="en-US" smtClean="0"/>
              <a:t>‹#›</a:t>
            </a:fld>
            <a:endParaRPr lang="en-US"/>
          </a:p>
        </p:txBody>
      </p:sp>
    </p:spTree>
    <p:extLst>
      <p:ext uri="{BB962C8B-B14F-4D97-AF65-F5344CB8AC3E}">
        <p14:creationId xmlns:p14="http://schemas.microsoft.com/office/powerpoint/2010/main" val="2332449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95C40-8859-429B-BDB8-F34F684D073D}"/>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6A5B7EE-8FDA-4DF7-A16A-7D1A5E61AE1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EC32FF-B956-4204-BD30-E9690CFA56F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1B4F43-FF09-43BA-822D-FF333C829792}"/>
              </a:ext>
            </a:extLst>
          </p:cNvPr>
          <p:cNvSpPr>
            <a:spLocks noGrp="1"/>
          </p:cNvSpPr>
          <p:nvPr>
            <p:ph type="dt" sz="half" idx="10"/>
          </p:nvPr>
        </p:nvSpPr>
        <p:spPr/>
        <p:txBody>
          <a:bodyPr/>
          <a:lstStyle/>
          <a:p>
            <a:fld id="{59D2D6FB-17E8-476C-BC42-4DBF41DB8FE6}" type="datetimeFigureOut">
              <a:rPr lang="en-US" smtClean="0"/>
              <a:t>10/26/2023</a:t>
            </a:fld>
            <a:endParaRPr lang="en-US"/>
          </a:p>
        </p:txBody>
      </p:sp>
      <p:sp>
        <p:nvSpPr>
          <p:cNvPr id="6" name="Footer Placeholder 5">
            <a:extLst>
              <a:ext uri="{FF2B5EF4-FFF2-40B4-BE49-F238E27FC236}">
                <a16:creationId xmlns:a16="http://schemas.microsoft.com/office/drawing/2014/main" id="{F81594FD-E5B2-4D97-8D9A-6F22D3BF4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B5252-FF82-4156-BB8C-185DB608CBB6}"/>
              </a:ext>
            </a:extLst>
          </p:cNvPr>
          <p:cNvSpPr>
            <a:spLocks noGrp="1"/>
          </p:cNvSpPr>
          <p:nvPr>
            <p:ph type="sldNum" sz="quarter" idx="12"/>
          </p:nvPr>
        </p:nvSpPr>
        <p:spPr/>
        <p:txBody>
          <a:bodyPr/>
          <a:lstStyle/>
          <a:p>
            <a:fld id="{10CBB8DF-F75D-41D2-9AEB-743C3F696364}" type="slidenum">
              <a:rPr lang="en-US" smtClean="0"/>
              <a:t>‹#›</a:t>
            </a:fld>
            <a:endParaRPr lang="en-US"/>
          </a:p>
        </p:txBody>
      </p:sp>
    </p:spTree>
    <p:extLst>
      <p:ext uri="{BB962C8B-B14F-4D97-AF65-F5344CB8AC3E}">
        <p14:creationId xmlns:p14="http://schemas.microsoft.com/office/powerpoint/2010/main" val="1530879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B72D-AF39-4C4A-BA4A-646C1E72A216}"/>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2394C10-7915-40A4-8420-EC585082C524}"/>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B6BE389-3B21-4429-BDC4-F911320F142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19CE54B-8D65-4A3B-BE14-6F29A6FD9FA3}"/>
              </a:ext>
            </a:extLst>
          </p:cNvPr>
          <p:cNvSpPr>
            <a:spLocks noGrp="1"/>
          </p:cNvSpPr>
          <p:nvPr>
            <p:ph type="dt" sz="half" idx="10"/>
          </p:nvPr>
        </p:nvSpPr>
        <p:spPr/>
        <p:txBody>
          <a:bodyPr/>
          <a:lstStyle/>
          <a:p>
            <a:fld id="{59D2D6FB-17E8-476C-BC42-4DBF41DB8FE6}" type="datetimeFigureOut">
              <a:rPr lang="en-US" smtClean="0"/>
              <a:t>10/26/2023</a:t>
            </a:fld>
            <a:endParaRPr lang="en-US"/>
          </a:p>
        </p:txBody>
      </p:sp>
      <p:sp>
        <p:nvSpPr>
          <p:cNvPr id="6" name="Footer Placeholder 5">
            <a:extLst>
              <a:ext uri="{FF2B5EF4-FFF2-40B4-BE49-F238E27FC236}">
                <a16:creationId xmlns:a16="http://schemas.microsoft.com/office/drawing/2014/main" id="{BC31087F-050B-4EEE-ABC3-8E0DF8A97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D3BD12-364F-4C91-B92C-3199FA021AE9}"/>
              </a:ext>
            </a:extLst>
          </p:cNvPr>
          <p:cNvSpPr>
            <a:spLocks noGrp="1"/>
          </p:cNvSpPr>
          <p:nvPr>
            <p:ph type="sldNum" sz="quarter" idx="12"/>
          </p:nvPr>
        </p:nvSpPr>
        <p:spPr/>
        <p:txBody>
          <a:bodyPr/>
          <a:lstStyle/>
          <a:p>
            <a:fld id="{10CBB8DF-F75D-41D2-9AEB-743C3F696364}" type="slidenum">
              <a:rPr lang="en-US" smtClean="0"/>
              <a:t>‹#›</a:t>
            </a:fld>
            <a:endParaRPr lang="en-US"/>
          </a:p>
        </p:txBody>
      </p:sp>
    </p:spTree>
    <p:extLst>
      <p:ext uri="{BB962C8B-B14F-4D97-AF65-F5344CB8AC3E}">
        <p14:creationId xmlns:p14="http://schemas.microsoft.com/office/powerpoint/2010/main" val="230321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5C8-9C81-441C-B924-FA37E0E9E8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3E0CCC-38E8-434C-8D87-B9CE28C91D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CECAA-46A5-467B-8968-5A67C186640F}"/>
              </a:ext>
            </a:extLst>
          </p:cNvPr>
          <p:cNvSpPr>
            <a:spLocks noGrp="1"/>
          </p:cNvSpPr>
          <p:nvPr>
            <p:ph type="dt" sz="half" idx="10"/>
          </p:nvPr>
        </p:nvSpPr>
        <p:spPr/>
        <p:txBody>
          <a:bodyPr/>
          <a:lstStyle/>
          <a:p>
            <a:fld id="{59D2D6FB-17E8-476C-BC42-4DBF41DB8FE6}" type="datetimeFigureOut">
              <a:rPr lang="en-US" smtClean="0"/>
              <a:t>10/26/2023</a:t>
            </a:fld>
            <a:endParaRPr lang="en-US"/>
          </a:p>
        </p:txBody>
      </p:sp>
      <p:sp>
        <p:nvSpPr>
          <p:cNvPr id="5" name="Footer Placeholder 4">
            <a:extLst>
              <a:ext uri="{FF2B5EF4-FFF2-40B4-BE49-F238E27FC236}">
                <a16:creationId xmlns:a16="http://schemas.microsoft.com/office/drawing/2014/main" id="{CFC2F104-F745-4A11-B221-07ACD1521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B0613-BA92-4280-B661-DCD381C012DA}"/>
              </a:ext>
            </a:extLst>
          </p:cNvPr>
          <p:cNvSpPr>
            <a:spLocks noGrp="1"/>
          </p:cNvSpPr>
          <p:nvPr>
            <p:ph type="sldNum" sz="quarter" idx="12"/>
          </p:nvPr>
        </p:nvSpPr>
        <p:spPr/>
        <p:txBody>
          <a:bodyPr/>
          <a:lstStyle/>
          <a:p>
            <a:fld id="{10CBB8DF-F75D-41D2-9AEB-743C3F696364}" type="slidenum">
              <a:rPr lang="en-US" smtClean="0"/>
              <a:t>‹#›</a:t>
            </a:fld>
            <a:endParaRPr lang="en-US"/>
          </a:p>
        </p:txBody>
      </p:sp>
    </p:spTree>
    <p:extLst>
      <p:ext uri="{BB962C8B-B14F-4D97-AF65-F5344CB8AC3E}">
        <p14:creationId xmlns:p14="http://schemas.microsoft.com/office/powerpoint/2010/main" val="1005184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6F8937-4D87-4322-A2FF-B8AEF172454F}"/>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299F62-D841-4323-8053-85D6426C14AC}"/>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2B9A3-3B79-495A-A19F-2A644D09088A}"/>
              </a:ext>
            </a:extLst>
          </p:cNvPr>
          <p:cNvSpPr>
            <a:spLocks noGrp="1"/>
          </p:cNvSpPr>
          <p:nvPr>
            <p:ph type="dt" sz="half" idx="10"/>
          </p:nvPr>
        </p:nvSpPr>
        <p:spPr/>
        <p:txBody>
          <a:bodyPr/>
          <a:lstStyle/>
          <a:p>
            <a:fld id="{59D2D6FB-17E8-476C-BC42-4DBF41DB8FE6}" type="datetimeFigureOut">
              <a:rPr lang="en-US" smtClean="0"/>
              <a:t>10/26/2023</a:t>
            </a:fld>
            <a:endParaRPr lang="en-US"/>
          </a:p>
        </p:txBody>
      </p:sp>
      <p:sp>
        <p:nvSpPr>
          <p:cNvPr id="5" name="Footer Placeholder 4">
            <a:extLst>
              <a:ext uri="{FF2B5EF4-FFF2-40B4-BE49-F238E27FC236}">
                <a16:creationId xmlns:a16="http://schemas.microsoft.com/office/drawing/2014/main" id="{BE8F1712-3EF7-462A-A10B-2A55A8436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1FAA8-D470-433C-B322-CEB2EF2FB231}"/>
              </a:ext>
            </a:extLst>
          </p:cNvPr>
          <p:cNvSpPr>
            <a:spLocks noGrp="1"/>
          </p:cNvSpPr>
          <p:nvPr>
            <p:ph type="sldNum" sz="quarter" idx="12"/>
          </p:nvPr>
        </p:nvSpPr>
        <p:spPr/>
        <p:txBody>
          <a:bodyPr/>
          <a:lstStyle/>
          <a:p>
            <a:fld id="{10CBB8DF-F75D-41D2-9AEB-743C3F696364}" type="slidenum">
              <a:rPr lang="en-US" smtClean="0"/>
              <a:t>‹#›</a:t>
            </a:fld>
            <a:endParaRPr lang="en-US"/>
          </a:p>
        </p:txBody>
      </p:sp>
    </p:spTree>
    <p:extLst>
      <p:ext uri="{BB962C8B-B14F-4D97-AF65-F5344CB8AC3E}">
        <p14:creationId xmlns:p14="http://schemas.microsoft.com/office/powerpoint/2010/main" val="3854526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89BBBACD-F959-AE4E-A4F5-BA62C96275F5}"/>
              </a:ext>
            </a:extLst>
          </p:cNvPr>
          <p:cNvSpPr txBox="1">
            <a:spLocks/>
          </p:cNvSpPr>
          <p:nvPr userDrawn="1"/>
        </p:nvSpPr>
        <p:spPr>
          <a:xfrm>
            <a:off x="2898775" y="6356350"/>
            <a:ext cx="6784975" cy="365125"/>
          </a:xfrm>
          <a:prstGeom prst="rect">
            <a:avLst/>
          </a:prstGeom>
        </p:spPr>
        <p:txBody>
          <a:bodyPr anchor="ctr"/>
          <a:lstStyle>
            <a:defPPr>
              <a:defRPr lang="en-US"/>
            </a:defPPr>
            <a:lvl1pPr algn="l" rtl="0" eaLnBrk="1" fontAlgn="auto" hangingPunct="1">
              <a:spcBef>
                <a:spcPts val="0"/>
              </a:spcBef>
              <a:spcAft>
                <a:spcPts val="0"/>
              </a:spcAft>
              <a:defRPr sz="1000" kern="1200" baseline="0" dirty="0" smtClean="0">
                <a:solidFill>
                  <a:schemeClr val="bg1"/>
                </a:solidFill>
                <a:latin typeface="Century Gothic"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endParaRPr lang="en-US"/>
          </a:p>
        </p:txBody>
      </p:sp>
      <p:pic>
        <p:nvPicPr>
          <p:cNvPr id="5" name="Picture 7">
            <a:extLst>
              <a:ext uri="{FF2B5EF4-FFF2-40B4-BE49-F238E27FC236}">
                <a16:creationId xmlns:a16="http://schemas.microsoft.com/office/drawing/2014/main" id="{0905A668-6E88-5C4F-BB0B-B76ACAC5582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95425" y="6218238"/>
            <a:ext cx="1296988"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1524000" y="1122363"/>
            <a:ext cx="9144000" cy="2387600"/>
          </a:xfrm>
        </p:spPr>
        <p:txBody>
          <a:bodyPr anchor="b">
            <a:normAutofit/>
          </a:bodyPr>
          <a:lstStyle>
            <a:lvl1pPr algn="ctr">
              <a:defRPr sz="3800" cap="none" baseline="0">
                <a:solidFill>
                  <a:srgbClr val="265B4D"/>
                </a:solidFill>
                <a:latin typeface="Garamond" panose="02020404030301010803"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cap="none" baseline="0">
                <a:solidFill>
                  <a:srgbClr val="6FC5E8"/>
                </a:solidFill>
                <a:latin typeface="Garamond" panose="020204040303010108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59F6F6A8-4FD1-6646-B845-E348A9EDDC4F}"/>
              </a:ext>
            </a:extLst>
          </p:cNvPr>
          <p:cNvSpPr>
            <a:spLocks noGrp="1"/>
          </p:cNvSpPr>
          <p:nvPr>
            <p:ph type="sldNum" sz="quarter" idx="10"/>
          </p:nvPr>
        </p:nvSpPr>
        <p:spPr>
          <a:xfrm>
            <a:off x="10415588" y="6356350"/>
            <a:ext cx="938212" cy="365125"/>
          </a:xfrm>
        </p:spPr>
        <p:txBody>
          <a:bodyPr/>
          <a:lstStyle>
            <a:lvl1pPr>
              <a:defRPr smtClean="0">
                <a:solidFill>
                  <a:schemeClr val="bg1"/>
                </a:solidFill>
              </a:defRPr>
            </a:lvl1pPr>
          </a:lstStyle>
          <a:p>
            <a:pPr>
              <a:defRPr/>
            </a:pPr>
            <a:fld id="{811471FE-072C-E643-8062-2687ECA17C2A}" type="slidenum">
              <a:rPr lang="en-US" altLang="en-US"/>
              <a:pPr>
                <a:defRPr/>
              </a:pPr>
              <a:t>‹#›</a:t>
            </a:fld>
            <a:endParaRPr lang="en-US" altLang="en-US"/>
          </a:p>
        </p:txBody>
      </p:sp>
    </p:spTree>
    <p:extLst>
      <p:ext uri="{BB962C8B-B14F-4D97-AF65-F5344CB8AC3E}">
        <p14:creationId xmlns:p14="http://schemas.microsoft.com/office/powerpoint/2010/main" val="790440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314C839-1B37-1B47-A56E-C0CD4700315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9638" y="6218238"/>
            <a:ext cx="12969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p:txBody>
          <a:bodyPr/>
          <a:lstStyle>
            <a:lvl1pPr>
              <a:defRPr cap="none" baseline="0">
                <a:solidFill>
                  <a:srgbClr val="265B4D"/>
                </a:solidFill>
                <a:latin typeface="Garamond" panose="020204040303010108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800">
                <a:solidFill>
                  <a:schemeClr val="tx1"/>
                </a:solidFill>
                <a:latin typeface="Garamond" panose="02020404030301010803" pitchFamily="18" charset="0"/>
              </a:defRPr>
            </a:lvl1pPr>
            <a:lvl2pPr>
              <a:defRPr sz="2400">
                <a:solidFill>
                  <a:schemeClr val="tx1"/>
                </a:solidFill>
                <a:latin typeface="Garamond" panose="02020404030301010803" pitchFamily="18" charset="0"/>
              </a:defRPr>
            </a:lvl2pPr>
            <a:lvl3pPr>
              <a:defRPr sz="2000">
                <a:solidFill>
                  <a:schemeClr val="tx1"/>
                </a:solidFill>
                <a:latin typeface="Garamond" panose="02020404030301010803" pitchFamily="18" charset="0"/>
              </a:defRPr>
            </a:lvl3pPr>
            <a:lvl4pPr>
              <a:defRPr sz="1800">
                <a:solidFill>
                  <a:schemeClr val="tx1"/>
                </a:solidFill>
                <a:latin typeface="Garamond" panose="02020404030301010803" pitchFamily="18" charset="0"/>
              </a:defRPr>
            </a:lvl4pPr>
            <a:lvl5pPr>
              <a:defRPr sz="1600">
                <a:solidFill>
                  <a:schemeClr val="tx1"/>
                </a:solidFill>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196E6482-F980-2448-9E30-7DF10DC30A43}"/>
              </a:ext>
            </a:extLst>
          </p:cNvPr>
          <p:cNvSpPr>
            <a:spLocks noGrp="1"/>
          </p:cNvSpPr>
          <p:nvPr>
            <p:ph type="sldNum" sz="quarter" idx="10"/>
          </p:nvPr>
        </p:nvSpPr>
        <p:spPr>
          <a:xfrm>
            <a:off x="10415588" y="6356350"/>
            <a:ext cx="938212" cy="365125"/>
          </a:xfrm>
        </p:spPr>
        <p:txBody>
          <a:bodyPr/>
          <a:lstStyle>
            <a:lvl1pPr>
              <a:defRPr smtClean="0">
                <a:solidFill>
                  <a:schemeClr val="bg1"/>
                </a:solidFill>
              </a:defRPr>
            </a:lvl1pPr>
          </a:lstStyle>
          <a:p>
            <a:pPr>
              <a:defRPr/>
            </a:pPr>
            <a:fld id="{FF62F01B-3A11-F546-935C-337A8759FDC6}" type="slidenum">
              <a:rPr lang="en-US" altLang="en-US"/>
              <a:pPr>
                <a:defRPr/>
              </a:pPr>
              <a:t>‹#›</a:t>
            </a:fld>
            <a:endParaRPr lang="en-US" altLang="en-US"/>
          </a:p>
        </p:txBody>
      </p:sp>
      <p:sp>
        <p:nvSpPr>
          <p:cNvPr id="6" name="Footer Placeholder 4">
            <a:extLst>
              <a:ext uri="{FF2B5EF4-FFF2-40B4-BE49-F238E27FC236}">
                <a16:creationId xmlns:a16="http://schemas.microsoft.com/office/drawing/2014/main" id="{6461B7D4-0353-DA4D-A018-EF8043176BF9}"/>
              </a:ext>
            </a:extLst>
          </p:cNvPr>
          <p:cNvSpPr>
            <a:spLocks noGrp="1"/>
          </p:cNvSpPr>
          <p:nvPr>
            <p:ph type="ftr" sz="quarter" idx="11"/>
          </p:nvPr>
        </p:nvSpPr>
        <p:spPr>
          <a:xfrm>
            <a:off x="2312988" y="6356350"/>
            <a:ext cx="7370762" cy="365125"/>
          </a:xfrm>
        </p:spPr>
        <p:txBody>
          <a:bodyPr/>
          <a:lstStyle>
            <a:lvl1pPr algn="l">
              <a:defRPr sz="1000" baseline="0">
                <a:solidFill>
                  <a:schemeClr val="bg1"/>
                </a:solidFill>
                <a:latin typeface="Century Gothic" charset="0"/>
              </a:defRPr>
            </a:lvl1pPr>
          </a:lstStyle>
          <a:p>
            <a:pPr>
              <a:defRPr/>
            </a:pPr>
            <a:endParaRPr lang="en-US"/>
          </a:p>
        </p:txBody>
      </p:sp>
    </p:spTree>
    <p:extLst>
      <p:ext uri="{BB962C8B-B14F-4D97-AF65-F5344CB8AC3E}">
        <p14:creationId xmlns:p14="http://schemas.microsoft.com/office/powerpoint/2010/main" val="3001524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6F921AD-02A5-7D4D-AE6D-81A12F8942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9638" y="6218238"/>
            <a:ext cx="12969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1122363"/>
            <a:ext cx="10515600" cy="2852737"/>
          </a:xfrm>
        </p:spPr>
        <p:txBody>
          <a:bodyPr anchor="b">
            <a:normAutofit/>
          </a:bodyPr>
          <a:lstStyle>
            <a:lvl1pPr>
              <a:defRPr sz="4800" cap="all" baseline="0">
                <a:solidFill>
                  <a:srgbClr val="265B4D"/>
                </a:solidFill>
              </a:defRPr>
            </a:lvl1pPr>
          </a:lstStyle>
          <a:p>
            <a:r>
              <a:rPr lang="en-US" dirty="0"/>
              <a:t>Click to edit Master title style</a:t>
            </a:r>
          </a:p>
        </p:txBody>
      </p:sp>
      <p:sp>
        <p:nvSpPr>
          <p:cNvPr id="3" name="Text Placeholder 2"/>
          <p:cNvSpPr>
            <a:spLocks noGrp="1"/>
          </p:cNvSpPr>
          <p:nvPr>
            <p:ph type="body" idx="1"/>
          </p:nvPr>
        </p:nvSpPr>
        <p:spPr>
          <a:xfrm>
            <a:off x="838200" y="4078374"/>
            <a:ext cx="10515600" cy="1500187"/>
          </a:xfrm>
        </p:spPr>
        <p:txBody>
          <a:bodyPr/>
          <a:lstStyle>
            <a:lvl1pPr marL="0" indent="0">
              <a:buNone/>
              <a:defRPr sz="2400" baseline="0">
                <a:solidFill>
                  <a:srgbClr val="6FC5E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8CE3C645-0161-2F4C-B7A6-A1332DD6788F}"/>
              </a:ext>
            </a:extLst>
          </p:cNvPr>
          <p:cNvSpPr>
            <a:spLocks noGrp="1"/>
          </p:cNvSpPr>
          <p:nvPr>
            <p:ph type="sldNum" sz="quarter" idx="10"/>
          </p:nvPr>
        </p:nvSpPr>
        <p:spPr>
          <a:xfrm>
            <a:off x="10415588" y="6356350"/>
            <a:ext cx="938212" cy="365125"/>
          </a:xfrm>
        </p:spPr>
        <p:txBody>
          <a:bodyPr/>
          <a:lstStyle>
            <a:lvl1pPr>
              <a:defRPr smtClean="0">
                <a:solidFill>
                  <a:schemeClr val="bg1"/>
                </a:solidFill>
              </a:defRPr>
            </a:lvl1pPr>
          </a:lstStyle>
          <a:p>
            <a:pPr>
              <a:defRPr/>
            </a:pPr>
            <a:fld id="{81AF5CE3-32EB-5240-BD4A-92D47C7F4A30}" type="slidenum">
              <a:rPr lang="en-US" altLang="en-US"/>
              <a:pPr>
                <a:defRPr/>
              </a:pPr>
              <a:t>‹#›</a:t>
            </a:fld>
            <a:endParaRPr lang="en-US" altLang="en-US"/>
          </a:p>
        </p:txBody>
      </p:sp>
      <p:sp>
        <p:nvSpPr>
          <p:cNvPr id="6" name="Footer Placeholder 4">
            <a:extLst>
              <a:ext uri="{FF2B5EF4-FFF2-40B4-BE49-F238E27FC236}">
                <a16:creationId xmlns:a16="http://schemas.microsoft.com/office/drawing/2014/main" id="{5A131591-490A-C343-B3DC-950D167A950F}"/>
              </a:ext>
            </a:extLst>
          </p:cNvPr>
          <p:cNvSpPr>
            <a:spLocks noGrp="1"/>
          </p:cNvSpPr>
          <p:nvPr>
            <p:ph type="ftr" sz="quarter" idx="11"/>
          </p:nvPr>
        </p:nvSpPr>
        <p:spPr>
          <a:xfrm>
            <a:off x="2312988" y="6356350"/>
            <a:ext cx="7370762" cy="365125"/>
          </a:xfrm>
        </p:spPr>
        <p:txBody>
          <a:bodyPr/>
          <a:lstStyle>
            <a:lvl1pPr algn="l">
              <a:defRPr sz="1000" baseline="0">
                <a:solidFill>
                  <a:schemeClr val="bg1"/>
                </a:solidFill>
                <a:latin typeface="Century Gothic" charset="0"/>
              </a:defRPr>
            </a:lvl1pPr>
          </a:lstStyle>
          <a:p>
            <a:pPr>
              <a:defRPr/>
            </a:pPr>
            <a:endParaRPr lang="en-US"/>
          </a:p>
        </p:txBody>
      </p:sp>
    </p:spTree>
    <p:extLst>
      <p:ext uri="{BB962C8B-B14F-4D97-AF65-F5344CB8AC3E}">
        <p14:creationId xmlns:p14="http://schemas.microsoft.com/office/powerpoint/2010/main" val="4198096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87601A-5219-4A4D-8FC4-989616F49A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9638" y="6218238"/>
            <a:ext cx="12969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solidFill>
                  <a:srgbClr val="6FC5E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solidFill>
                  <a:srgbClr val="6FC5E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CACE2E6E-5AA4-184C-A0D6-CE87C6995CB0}"/>
              </a:ext>
            </a:extLst>
          </p:cNvPr>
          <p:cNvSpPr>
            <a:spLocks noGrp="1"/>
          </p:cNvSpPr>
          <p:nvPr>
            <p:ph type="sldNum" sz="quarter" idx="10"/>
          </p:nvPr>
        </p:nvSpPr>
        <p:spPr>
          <a:xfrm>
            <a:off x="10415588" y="6356350"/>
            <a:ext cx="938212" cy="365125"/>
          </a:xfrm>
        </p:spPr>
        <p:txBody>
          <a:bodyPr/>
          <a:lstStyle>
            <a:lvl1pPr>
              <a:defRPr smtClean="0">
                <a:solidFill>
                  <a:schemeClr val="bg1"/>
                </a:solidFill>
              </a:defRPr>
            </a:lvl1pPr>
          </a:lstStyle>
          <a:p>
            <a:pPr>
              <a:defRPr/>
            </a:pPr>
            <a:fld id="{13E7B47E-CC26-AE48-9670-3BBB1626C90A}" type="slidenum">
              <a:rPr lang="en-US" altLang="en-US"/>
              <a:pPr>
                <a:defRPr/>
              </a:pPr>
              <a:t>‹#›</a:t>
            </a:fld>
            <a:endParaRPr lang="en-US" altLang="en-US"/>
          </a:p>
        </p:txBody>
      </p:sp>
      <p:sp>
        <p:nvSpPr>
          <p:cNvPr id="9" name="Footer Placeholder 4">
            <a:extLst>
              <a:ext uri="{FF2B5EF4-FFF2-40B4-BE49-F238E27FC236}">
                <a16:creationId xmlns:a16="http://schemas.microsoft.com/office/drawing/2014/main" id="{395601B3-470F-3241-8BA9-9614B1FAF833}"/>
              </a:ext>
            </a:extLst>
          </p:cNvPr>
          <p:cNvSpPr>
            <a:spLocks noGrp="1"/>
          </p:cNvSpPr>
          <p:nvPr>
            <p:ph type="ftr" sz="quarter" idx="11"/>
          </p:nvPr>
        </p:nvSpPr>
        <p:spPr>
          <a:xfrm>
            <a:off x="2312988" y="6356350"/>
            <a:ext cx="7370762" cy="365125"/>
          </a:xfrm>
        </p:spPr>
        <p:txBody>
          <a:bodyPr/>
          <a:lstStyle>
            <a:lvl1pPr algn="l">
              <a:defRPr sz="1000" baseline="0">
                <a:solidFill>
                  <a:schemeClr val="bg1"/>
                </a:solidFill>
                <a:latin typeface="Century Gothic" charset="0"/>
              </a:defRPr>
            </a:lvl1pPr>
          </a:lstStyle>
          <a:p>
            <a:pPr>
              <a:defRPr/>
            </a:pPr>
            <a:endParaRPr lang="en-US"/>
          </a:p>
        </p:txBody>
      </p:sp>
    </p:spTree>
    <p:extLst>
      <p:ext uri="{BB962C8B-B14F-4D97-AF65-F5344CB8AC3E}">
        <p14:creationId xmlns:p14="http://schemas.microsoft.com/office/powerpoint/2010/main" val="2688559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1146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1146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DB5D8-907B-5946-AAB2-6BF76B9AA4A9}"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45282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687EEC2-4556-224D-9814-8CE269689B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9638" y="6218238"/>
            <a:ext cx="12969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91DDFD89-0B4E-2346-9370-F643E1924C8E}"/>
              </a:ext>
            </a:extLst>
          </p:cNvPr>
          <p:cNvSpPr>
            <a:spLocks noGrp="1"/>
          </p:cNvSpPr>
          <p:nvPr>
            <p:ph type="sldNum" sz="quarter" idx="10"/>
          </p:nvPr>
        </p:nvSpPr>
        <p:spPr>
          <a:xfrm>
            <a:off x="10415588" y="6356350"/>
            <a:ext cx="938212" cy="365125"/>
          </a:xfrm>
        </p:spPr>
        <p:txBody>
          <a:bodyPr/>
          <a:lstStyle>
            <a:lvl1pPr>
              <a:defRPr smtClean="0">
                <a:solidFill>
                  <a:schemeClr val="bg1"/>
                </a:solidFill>
              </a:defRPr>
            </a:lvl1pPr>
          </a:lstStyle>
          <a:p>
            <a:pPr>
              <a:defRPr/>
            </a:pPr>
            <a:fld id="{938DE858-7A79-224B-BBCF-5BE9F9EC1C9F}" type="slidenum">
              <a:rPr lang="en-US" altLang="en-US"/>
              <a:pPr>
                <a:defRPr/>
              </a:pPr>
              <a:t>‹#›</a:t>
            </a:fld>
            <a:endParaRPr lang="en-US" altLang="en-US"/>
          </a:p>
        </p:txBody>
      </p:sp>
      <p:sp>
        <p:nvSpPr>
          <p:cNvPr id="4" name="Footer Placeholder 4">
            <a:extLst>
              <a:ext uri="{FF2B5EF4-FFF2-40B4-BE49-F238E27FC236}">
                <a16:creationId xmlns:a16="http://schemas.microsoft.com/office/drawing/2014/main" id="{15210F5F-A9F6-8348-9E99-7B6D6F656773}"/>
              </a:ext>
            </a:extLst>
          </p:cNvPr>
          <p:cNvSpPr>
            <a:spLocks noGrp="1"/>
          </p:cNvSpPr>
          <p:nvPr>
            <p:ph type="ftr" sz="quarter" idx="11"/>
          </p:nvPr>
        </p:nvSpPr>
        <p:spPr>
          <a:xfrm>
            <a:off x="2312988" y="6356350"/>
            <a:ext cx="7370762" cy="365125"/>
          </a:xfrm>
        </p:spPr>
        <p:txBody>
          <a:bodyPr/>
          <a:lstStyle>
            <a:lvl1pPr algn="l">
              <a:defRPr sz="1000" baseline="0">
                <a:solidFill>
                  <a:schemeClr val="bg1"/>
                </a:solidFill>
                <a:latin typeface="Century Gothic" charset="0"/>
              </a:defRPr>
            </a:lvl1pPr>
          </a:lstStyle>
          <a:p>
            <a:pPr>
              <a:defRPr/>
            </a:pPr>
            <a:endParaRPr lang="en-US"/>
          </a:p>
        </p:txBody>
      </p:sp>
    </p:spTree>
    <p:extLst>
      <p:ext uri="{BB962C8B-B14F-4D97-AF65-F5344CB8AC3E}">
        <p14:creationId xmlns:p14="http://schemas.microsoft.com/office/powerpoint/2010/main" val="2216826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g27dfb0e87fd_0_1444"/>
          <p:cNvSpPr/>
          <p:nvPr/>
        </p:nvSpPr>
        <p:spPr>
          <a:xfrm>
            <a:off x="-167" y="0"/>
            <a:ext cx="12192029"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g27dfb0e87fd_0_1444"/>
          <p:cNvSpPr txBox="1">
            <a:spLocks noGrp="1"/>
          </p:cNvSpPr>
          <p:nvPr>
            <p:ph type="ctrTitle"/>
          </p:nvPr>
        </p:nvSpPr>
        <p:spPr>
          <a:xfrm>
            <a:off x="415600" y="719633"/>
            <a:ext cx="11360700" cy="1710000"/>
          </a:xfrm>
          <a:prstGeom prst="rect">
            <a:avLst/>
          </a:prstGeom>
        </p:spPr>
        <p:txBody>
          <a:bodyPr spcFirstLastPara="1" wrap="square" lIns="121900" tIns="121900" rIns="121900" bIns="121900" anchor="t"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 name="Google Shape;12;g27dfb0e87fd_0_1444"/>
          <p:cNvSpPr txBox="1">
            <a:spLocks noGrp="1"/>
          </p:cNvSpPr>
          <p:nvPr>
            <p:ph type="subTitle" idx="1"/>
          </p:nvPr>
        </p:nvSpPr>
        <p:spPr>
          <a:xfrm>
            <a:off x="415600" y="2504747"/>
            <a:ext cx="5656800" cy="984300"/>
          </a:xfrm>
          <a:prstGeom prst="rect">
            <a:avLst/>
          </a:prstGeom>
        </p:spPr>
        <p:txBody>
          <a:bodyPr spcFirstLastPara="1" wrap="square" lIns="121900" tIns="121900" rIns="121900" bIns="121900" anchor="t" anchorCtr="0">
            <a:normAutofit/>
          </a:bodyPr>
          <a:lstStyle>
            <a:lvl1pPr lvl="0" rtl="0">
              <a:lnSpc>
                <a:spcPct val="100000"/>
              </a:lnSpc>
              <a:spcBef>
                <a:spcPts val="0"/>
              </a:spcBef>
              <a:spcAft>
                <a:spcPts val="0"/>
              </a:spcAft>
              <a:buClr>
                <a:schemeClr val="lt2"/>
              </a:buClr>
              <a:buSzPts val="2100"/>
              <a:buNone/>
              <a:defRPr sz="2100">
                <a:solidFill>
                  <a:schemeClr val="lt2"/>
                </a:solidFill>
              </a:defRPr>
            </a:lvl1pPr>
            <a:lvl2pPr lvl="1" rtl="0">
              <a:lnSpc>
                <a:spcPct val="100000"/>
              </a:lnSpc>
              <a:spcBef>
                <a:spcPts val="0"/>
              </a:spcBef>
              <a:spcAft>
                <a:spcPts val="0"/>
              </a:spcAft>
              <a:buClr>
                <a:schemeClr val="lt2"/>
              </a:buClr>
              <a:buSzPts val="2100"/>
              <a:buNone/>
              <a:defRPr sz="2100">
                <a:solidFill>
                  <a:schemeClr val="lt2"/>
                </a:solidFill>
              </a:defRPr>
            </a:lvl2pPr>
            <a:lvl3pPr lvl="2" rtl="0">
              <a:lnSpc>
                <a:spcPct val="100000"/>
              </a:lnSpc>
              <a:spcBef>
                <a:spcPts val="0"/>
              </a:spcBef>
              <a:spcAft>
                <a:spcPts val="0"/>
              </a:spcAft>
              <a:buClr>
                <a:schemeClr val="lt2"/>
              </a:buClr>
              <a:buSzPts val="2100"/>
              <a:buNone/>
              <a:defRPr sz="2100">
                <a:solidFill>
                  <a:schemeClr val="lt2"/>
                </a:solidFill>
              </a:defRPr>
            </a:lvl3pPr>
            <a:lvl4pPr lvl="3" rtl="0">
              <a:lnSpc>
                <a:spcPct val="100000"/>
              </a:lnSpc>
              <a:spcBef>
                <a:spcPts val="0"/>
              </a:spcBef>
              <a:spcAft>
                <a:spcPts val="0"/>
              </a:spcAft>
              <a:buClr>
                <a:schemeClr val="lt2"/>
              </a:buClr>
              <a:buSzPts val="2100"/>
              <a:buNone/>
              <a:defRPr sz="2100">
                <a:solidFill>
                  <a:schemeClr val="lt2"/>
                </a:solidFill>
              </a:defRPr>
            </a:lvl4pPr>
            <a:lvl5pPr lvl="4" rtl="0">
              <a:lnSpc>
                <a:spcPct val="100000"/>
              </a:lnSpc>
              <a:spcBef>
                <a:spcPts val="0"/>
              </a:spcBef>
              <a:spcAft>
                <a:spcPts val="0"/>
              </a:spcAft>
              <a:buClr>
                <a:schemeClr val="lt2"/>
              </a:buClr>
              <a:buSzPts val="2100"/>
              <a:buNone/>
              <a:defRPr sz="2100">
                <a:solidFill>
                  <a:schemeClr val="lt2"/>
                </a:solidFill>
              </a:defRPr>
            </a:lvl5pPr>
            <a:lvl6pPr lvl="5" rtl="0">
              <a:lnSpc>
                <a:spcPct val="100000"/>
              </a:lnSpc>
              <a:spcBef>
                <a:spcPts val="0"/>
              </a:spcBef>
              <a:spcAft>
                <a:spcPts val="0"/>
              </a:spcAft>
              <a:buClr>
                <a:schemeClr val="lt2"/>
              </a:buClr>
              <a:buSzPts val="2100"/>
              <a:buNone/>
              <a:defRPr sz="2100">
                <a:solidFill>
                  <a:schemeClr val="lt2"/>
                </a:solidFill>
              </a:defRPr>
            </a:lvl6pPr>
            <a:lvl7pPr lvl="6" rtl="0">
              <a:lnSpc>
                <a:spcPct val="100000"/>
              </a:lnSpc>
              <a:spcBef>
                <a:spcPts val="0"/>
              </a:spcBef>
              <a:spcAft>
                <a:spcPts val="0"/>
              </a:spcAft>
              <a:buClr>
                <a:schemeClr val="lt2"/>
              </a:buClr>
              <a:buSzPts val="2100"/>
              <a:buNone/>
              <a:defRPr sz="2100">
                <a:solidFill>
                  <a:schemeClr val="lt2"/>
                </a:solidFill>
              </a:defRPr>
            </a:lvl7pPr>
            <a:lvl8pPr lvl="7" rtl="0">
              <a:lnSpc>
                <a:spcPct val="100000"/>
              </a:lnSpc>
              <a:spcBef>
                <a:spcPts val="0"/>
              </a:spcBef>
              <a:spcAft>
                <a:spcPts val="0"/>
              </a:spcAft>
              <a:buClr>
                <a:schemeClr val="lt2"/>
              </a:buClr>
              <a:buSzPts val="2100"/>
              <a:buNone/>
              <a:defRPr sz="2100">
                <a:solidFill>
                  <a:schemeClr val="lt2"/>
                </a:solidFill>
              </a:defRPr>
            </a:lvl8pPr>
            <a:lvl9pPr lvl="8" rtl="0">
              <a:lnSpc>
                <a:spcPct val="100000"/>
              </a:lnSpc>
              <a:spcBef>
                <a:spcPts val="0"/>
              </a:spcBef>
              <a:spcAft>
                <a:spcPts val="0"/>
              </a:spcAft>
              <a:buClr>
                <a:schemeClr val="lt2"/>
              </a:buClr>
              <a:buSzPts val="2100"/>
              <a:buNone/>
              <a:defRPr sz="2100">
                <a:solidFill>
                  <a:schemeClr val="lt2"/>
                </a:solidFill>
              </a:defRPr>
            </a:lvl9pPr>
          </a:lstStyle>
          <a:p>
            <a:endParaRPr/>
          </a:p>
        </p:txBody>
      </p:sp>
      <p:sp>
        <p:nvSpPr>
          <p:cNvPr id="13" name="Google Shape;13;g27dfb0e87fd_0_144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1705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Google Shape;15;g27dfb0e87fd_0_1449"/>
          <p:cNvSpPr/>
          <p:nvPr/>
        </p:nvSpPr>
        <p:spPr>
          <a:xfrm>
            <a:off x="0" y="64132"/>
            <a:ext cx="12192029"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g27dfb0e87fd_0_1449"/>
          <p:cNvSpPr/>
          <p:nvPr/>
        </p:nvSpPr>
        <p:spPr>
          <a:xfrm>
            <a:off x="0" y="0"/>
            <a:ext cx="12192029"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g27dfb0e87fd_0_1449"/>
          <p:cNvSpPr txBox="1">
            <a:spLocks noGrp="1"/>
          </p:cNvSpPr>
          <p:nvPr>
            <p:ph type="title"/>
          </p:nvPr>
        </p:nvSpPr>
        <p:spPr>
          <a:xfrm>
            <a:off x="415600" y="719633"/>
            <a:ext cx="11360700" cy="1710000"/>
          </a:xfrm>
          <a:prstGeom prst="rect">
            <a:avLst/>
          </a:prstGeom>
        </p:spPr>
        <p:txBody>
          <a:bodyPr spcFirstLastPara="1" wrap="square" lIns="121900" tIns="121900" rIns="121900" bIns="121900" anchor="t"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 name="Google Shape;18;g27dfb0e87fd_0_144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646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g27dfb0e87fd_0_1454"/>
          <p:cNvSpPr/>
          <p:nvPr/>
        </p:nvSpPr>
        <p:spPr>
          <a:xfrm>
            <a:off x="0" y="0"/>
            <a:ext cx="57519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 name="Google Shape;21;g27dfb0e87fd_0_1454"/>
          <p:cNvSpPr/>
          <p:nvPr/>
        </p:nvSpPr>
        <p:spPr>
          <a:xfrm>
            <a:off x="0" y="58833"/>
            <a:ext cx="5751356" cy="5865687"/>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g27dfb0e87fd_0_1454"/>
          <p:cNvSpPr/>
          <p:nvPr/>
        </p:nvSpPr>
        <p:spPr>
          <a:xfrm>
            <a:off x="-167" y="0"/>
            <a:ext cx="5755723" cy="5860653"/>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g27dfb0e87fd_0_1454"/>
          <p:cNvSpPr txBox="1">
            <a:spLocks noGrp="1"/>
          </p:cNvSpPr>
          <p:nvPr>
            <p:ph type="title"/>
          </p:nvPr>
        </p:nvSpPr>
        <p:spPr>
          <a:xfrm>
            <a:off x="415633" y="667900"/>
            <a:ext cx="4941900" cy="3345300"/>
          </a:xfrm>
          <a:prstGeom prst="rect">
            <a:avLst/>
          </a:prstGeom>
        </p:spPr>
        <p:txBody>
          <a:bodyPr spcFirstLastPara="1" wrap="square" lIns="121900" tIns="121900" rIns="121900" bIns="121900" anchor="t" anchorCtr="0">
            <a:normAutofit/>
          </a:bodyPr>
          <a:lstStyle>
            <a:lvl1pPr lvl="0" rtl="0">
              <a:spcBef>
                <a:spcPts val="0"/>
              </a:spcBef>
              <a:spcAft>
                <a:spcPts val="0"/>
              </a:spcAft>
              <a:buClr>
                <a:schemeClr val="lt1"/>
              </a:buClr>
              <a:buSzPts val="3700"/>
              <a:buNone/>
              <a:defRPr>
                <a:solidFill>
                  <a:schemeClr val="l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24" name="Google Shape;24;g27dfb0e87fd_0_1454"/>
          <p:cNvSpPr txBox="1">
            <a:spLocks noGrp="1"/>
          </p:cNvSpPr>
          <p:nvPr>
            <p:ph type="body" idx="1"/>
          </p:nvPr>
        </p:nvSpPr>
        <p:spPr>
          <a:xfrm>
            <a:off x="6192900" y="667900"/>
            <a:ext cx="5555100" cy="54648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25" name="Google Shape;25;g27dfb0e87fd_0_145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6513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g27dfb0e87fd_0_1461"/>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 name="Google Shape;28;g27dfb0e87fd_0_1461"/>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rmAutofit/>
          </a:bodyPr>
          <a:lstStyle>
            <a:lvl1pPr lvl="0" rtl="0">
              <a:spcBef>
                <a:spcPts val="0"/>
              </a:spcBef>
              <a:spcAft>
                <a:spcPts val="0"/>
              </a:spcAft>
              <a:buClr>
                <a:schemeClr val="lt1"/>
              </a:buClr>
              <a:buSzPts val="3700"/>
              <a:buNone/>
              <a:defRPr>
                <a:solidFill>
                  <a:schemeClr val="l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29" name="Google Shape;29;g27dfb0e87fd_0_1461"/>
          <p:cNvSpPr txBox="1">
            <a:spLocks noGrp="1"/>
          </p:cNvSpPr>
          <p:nvPr>
            <p:ph type="body" idx="1"/>
          </p:nvPr>
        </p:nvSpPr>
        <p:spPr>
          <a:xfrm>
            <a:off x="415600" y="2007600"/>
            <a:ext cx="5333100" cy="41016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30" name="Google Shape;30;g27dfb0e87fd_0_1461"/>
          <p:cNvSpPr txBox="1">
            <a:spLocks noGrp="1"/>
          </p:cNvSpPr>
          <p:nvPr>
            <p:ph type="body" idx="2"/>
          </p:nvPr>
        </p:nvSpPr>
        <p:spPr>
          <a:xfrm>
            <a:off x="6443200" y="2007600"/>
            <a:ext cx="5333100" cy="41016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31" name="Google Shape;31;g27dfb0e87fd_0_146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175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g27dfb0e87fd_0_1467"/>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 name="Google Shape;34;g27dfb0e87fd_0_1467"/>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rmAutofit/>
          </a:bodyPr>
          <a:lstStyle>
            <a:lvl1pPr lvl="0" rtl="0">
              <a:spcBef>
                <a:spcPts val="0"/>
              </a:spcBef>
              <a:spcAft>
                <a:spcPts val="0"/>
              </a:spcAft>
              <a:buClr>
                <a:schemeClr val="lt1"/>
              </a:buClr>
              <a:buSzPts val="3700"/>
              <a:buNone/>
              <a:defRPr>
                <a:solidFill>
                  <a:schemeClr val="l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35" name="Google Shape;35;g27dfb0e87fd_0_146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7098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g27dfb0e87fd_0_1471"/>
          <p:cNvSpPr/>
          <p:nvPr/>
        </p:nvSpPr>
        <p:spPr>
          <a:xfrm>
            <a:off x="0" y="0"/>
            <a:ext cx="50193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 name="Google Shape;38;g27dfb0e87fd_0_1471"/>
          <p:cNvSpPr txBox="1">
            <a:spLocks noGrp="1"/>
          </p:cNvSpPr>
          <p:nvPr>
            <p:ph type="title"/>
          </p:nvPr>
        </p:nvSpPr>
        <p:spPr>
          <a:xfrm>
            <a:off x="415633" y="667900"/>
            <a:ext cx="4170000" cy="2438700"/>
          </a:xfrm>
          <a:prstGeom prst="rect">
            <a:avLst/>
          </a:prstGeom>
        </p:spPr>
        <p:txBody>
          <a:bodyPr spcFirstLastPara="1" wrap="square" lIns="121900" tIns="121900" rIns="121900" bIns="121900" anchor="t" anchorCtr="0">
            <a:normAutofit/>
          </a:bodyPr>
          <a:lstStyle>
            <a:lvl1pPr lvl="0" rtl="0">
              <a:spcBef>
                <a:spcPts val="0"/>
              </a:spcBef>
              <a:spcAft>
                <a:spcPts val="0"/>
              </a:spcAft>
              <a:buClr>
                <a:schemeClr val="lt1"/>
              </a:buClr>
              <a:buSzPts val="3700"/>
              <a:buNone/>
              <a:defRPr>
                <a:solidFill>
                  <a:schemeClr val="l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39" name="Google Shape;39;g27dfb0e87fd_0_1471"/>
          <p:cNvSpPr txBox="1">
            <a:spLocks noGrp="1"/>
          </p:cNvSpPr>
          <p:nvPr>
            <p:ph type="body" idx="1"/>
          </p:nvPr>
        </p:nvSpPr>
        <p:spPr>
          <a:xfrm>
            <a:off x="415600" y="3187533"/>
            <a:ext cx="4170000" cy="30639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Clr>
                <a:schemeClr val="accent2"/>
              </a:buClr>
              <a:buSzPts val="1700"/>
              <a:buChar char="●"/>
              <a:defRPr>
                <a:solidFill>
                  <a:schemeClr val="accent2"/>
                </a:solidFill>
              </a:defRPr>
            </a:lvl1pPr>
            <a:lvl2pPr marL="914400" lvl="1" indent="-323850" rtl="0">
              <a:spcBef>
                <a:spcPts val="0"/>
              </a:spcBef>
              <a:spcAft>
                <a:spcPts val="0"/>
              </a:spcAft>
              <a:buClr>
                <a:schemeClr val="accent2"/>
              </a:buClr>
              <a:buSzPts val="1500"/>
              <a:buChar char="○"/>
              <a:defRPr>
                <a:solidFill>
                  <a:schemeClr val="accent2"/>
                </a:solidFill>
              </a:defRPr>
            </a:lvl2pPr>
            <a:lvl3pPr marL="1371600" lvl="2" indent="-323850" rtl="0">
              <a:spcBef>
                <a:spcPts val="0"/>
              </a:spcBef>
              <a:spcAft>
                <a:spcPts val="0"/>
              </a:spcAft>
              <a:buClr>
                <a:schemeClr val="accent2"/>
              </a:buClr>
              <a:buSzPts val="1500"/>
              <a:buChar char="■"/>
              <a:defRPr>
                <a:solidFill>
                  <a:schemeClr val="accent2"/>
                </a:solidFill>
              </a:defRPr>
            </a:lvl3pPr>
            <a:lvl4pPr marL="1828800" lvl="3" indent="-323850" rtl="0">
              <a:spcBef>
                <a:spcPts val="0"/>
              </a:spcBef>
              <a:spcAft>
                <a:spcPts val="0"/>
              </a:spcAft>
              <a:buClr>
                <a:schemeClr val="accent2"/>
              </a:buClr>
              <a:buSzPts val="1500"/>
              <a:buChar char="●"/>
              <a:defRPr>
                <a:solidFill>
                  <a:schemeClr val="accent2"/>
                </a:solidFill>
              </a:defRPr>
            </a:lvl4pPr>
            <a:lvl5pPr marL="2286000" lvl="4" indent="-323850" rtl="0">
              <a:spcBef>
                <a:spcPts val="0"/>
              </a:spcBef>
              <a:spcAft>
                <a:spcPts val="0"/>
              </a:spcAft>
              <a:buClr>
                <a:schemeClr val="accent2"/>
              </a:buClr>
              <a:buSzPts val="1500"/>
              <a:buChar char="○"/>
              <a:defRPr>
                <a:solidFill>
                  <a:schemeClr val="accent2"/>
                </a:solidFill>
              </a:defRPr>
            </a:lvl5pPr>
            <a:lvl6pPr marL="2743200" lvl="5" indent="-323850" rtl="0">
              <a:spcBef>
                <a:spcPts val="0"/>
              </a:spcBef>
              <a:spcAft>
                <a:spcPts val="0"/>
              </a:spcAft>
              <a:buClr>
                <a:schemeClr val="accent2"/>
              </a:buClr>
              <a:buSzPts val="1500"/>
              <a:buChar char="■"/>
              <a:defRPr>
                <a:solidFill>
                  <a:schemeClr val="accent2"/>
                </a:solidFill>
              </a:defRPr>
            </a:lvl6pPr>
            <a:lvl7pPr marL="3200400" lvl="6" indent="-323850" rtl="0">
              <a:spcBef>
                <a:spcPts val="0"/>
              </a:spcBef>
              <a:spcAft>
                <a:spcPts val="0"/>
              </a:spcAft>
              <a:buClr>
                <a:schemeClr val="accent2"/>
              </a:buClr>
              <a:buSzPts val="1500"/>
              <a:buChar char="●"/>
              <a:defRPr>
                <a:solidFill>
                  <a:schemeClr val="accent2"/>
                </a:solidFill>
              </a:defRPr>
            </a:lvl7pPr>
            <a:lvl8pPr marL="3657600" lvl="7" indent="-323850" rtl="0">
              <a:spcBef>
                <a:spcPts val="0"/>
              </a:spcBef>
              <a:spcAft>
                <a:spcPts val="0"/>
              </a:spcAft>
              <a:buClr>
                <a:schemeClr val="accent2"/>
              </a:buClr>
              <a:buSzPts val="1500"/>
              <a:buChar char="○"/>
              <a:defRPr>
                <a:solidFill>
                  <a:schemeClr val="accent2"/>
                </a:solidFill>
              </a:defRPr>
            </a:lvl8pPr>
            <a:lvl9pPr marL="4114800" lvl="8" indent="-323850" rtl="0">
              <a:spcBef>
                <a:spcPts val="0"/>
              </a:spcBef>
              <a:spcAft>
                <a:spcPts val="0"/>
              </a:spcAft>
              <a:buClr>
                <a:schemeClr val="accent2"/>
              </a:buClr>
              <a:buSzPts val="1500"/>
              <a:buChar char="■"/>
              <a:defRPr>
                <a:solidFill>
                  <a:schemeClr val="accent2"/>
                </a:solidFill>
              </a:defRPr>
            </a:lvl9pPr>
          </a:lstStyle>
          <a:p>
            <a:endParaRPr/>
          </a:p>
        </p:txBody>
      </p:sp>
      <p:sp>
        <p:nvSpPr>
          <p:cNvPr id="40" name="Google Shape;40;g27dfb0e87fd_0_147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05885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41"/>
        <p:cNvGrpSpPr/>
        <p:nvPr/>
      </p:nvGrpSpPr>
      <p:grpSpPr>
        <a:xfrm>
          <a:off x="0" y="0"/>
          <a:ext cx="0" cy="0"/>
          <a:chOff x="0" y="0"/>
          <a:chExt cx="0" cy="0"/>
        </a:xfrm>
      </p:grpSpPr>
      <p:sp>
        <p:nvSpPr>
          <p:cNvPr id="42" name="Google Shape;42;g27dfb0e87fd_0_1476"/>
          <p:cNvSpPr txBox="1">
            <a:spLocks noGrp="1"/>
          </p:cNvSpPr>
          <p:nvPr>
            <p:ph type="title"/>
          </p:nvPr>
        </p:nvSpPr>
        <p:spPr>
          <a:xfrm>
            <a:off x="415567" y="1064800"/>
            <a:ext cx="8330400" cy="4728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3" name="Google Shape;43;g27dfb0e87fd_0_147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1720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g27dfb0e87fd_0_1479"/>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 name="Google Shape;46;g27dfb0e87fd_0_1479"/>
          <p:cNvSpPr txBox="1">
            <a:spLocks noGrp="1"/>
          </p:cNvSpPr>
          <p:nvPr>
            <p:ph type="title"/>
          </p:nvPr>
        </p:nvSpPr>
        <p:spPr>
          <a:xfrm>
            <a:off x="415067" y="667900"/>
            <a:ext cx="4939200" cy="2732700"/>
          </a:xfrm>
          <a:prstGeom prst="rect">
            <a:avLst/>
          </a:prstGeom>
        </p:spPr>
        <p:txBody>
          <a:bodyPr spcFirstLastPara="1" wrap="square" lIns="121900" tIns="121900" rIns="121900" bIns="121900" anchor="t" anchorCtr="0">
            <a:normAutofit/>
          </a:bodyPr>
          <a:lstStyle>
            <a:lvl1pPr lvl="0" rtl="0">
              <a:spcBef>
                <a:spcPts val="0"/>
              </a:spcBef>
              <a:spcAft>
                <a:spcPts val="0"/>
              </a:spcAft>
              <a:buClr>
                <a:schemeClr val="lt1"/>
              </a:buClr>
              <a:buSzPts val="3700"/>
              <a:buNone/>
              <a:defRPr>
                <a:solidFill>
                  <a:schemeClr val="l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47" name="Google Shape;47;g27dfb0e87fd_0_1479"/>
          <p:cNvSpPr txBox="1">
            <a:spLocks noGrp="1"/>
          </p:cNvSpPr>
          <p:nvPr>
            <p:ph type="subTitle" idx="1"/>
          </p:nvPr>
        </p:nvSpPr>
        <p:spPr>
          <a:xfrm>
            <a:off x="406400" y="3502300"/>
            <a:ext cx="4939200" cy="1235700"/>
          </a:xfrm>
          <a:prstGeom prst="rect">
            <a:avLst/>
          </a:prstGeom>
        </p:spPr>
        <p:txBody>
          <a:bodyPr spcFirstLastPara="1" wrap="square" lIns="121900" tIns="121900" rIns="121900" bIns="121900" anchor="t" anchorCtr="0">
            <a:normAutofit/>
          </a:bodyPr>
          <a:lstStyle>
            <a:lvl1pPr lvl="0" rtl="0">
              <a:lnSpc>
                <a:spcPct val="100000"/>
              </a:lnSpc>
              <a:spcBef>
                <a:spcPts val="0"/>
              </a:spcBef>
              <a:spcAft>
                <a:spcPts val="0"/>
              </a:spcAft>
              <a:buClr>
                <a:schemeClr val="accent2"/>
              </a:buClr>
              <a:buSzPts val="2100"/>
              <a:buNone/>
              <a:defRPr sz="2100">
                <a:solidFill>
                  <a:schemeClr val="accent2"/>
                </a:solidFill>
              </a:defRPr>
            </a:lvl1pPr>
            <a:lvl2pPr lvl="1" rtl="0">
              <a:lnSpc>
                <a:spcPct val="100000"/>
              </a:lnSpc>
              <a:spcBef>
                <a:spcPts val="0"/>
              </a:spcBef>
              <a:spcAft>
                <a:spcPts val="0"/>
              </a:spcAft>
              <a:buClr>
                <a:schemeClr val="accent2"/>
              </a:buClr>
              <a:buSzPts val="2100"/>
              <a:buNone/>
              <a:defRPr sz="2100">
                <a:solidFill>
                  <a:schemeClr val="accent2"/>
                </a:solidFill>
              </a:defRPr>
            </a:lvl2pPr>
            <a:lvl3pPr lvl="2" rtl="0">
              <a:lnSpc>
                <a:spcPct val="100000"/>
              </a:lnSpc>
              <a:spcBef>
                <a:spcPts val="0"/>
              </a:spcBef>
              <a:spcAft>
                <a:spcPts val="0"/>
              </a:spcAft>
              <a:buClr>
                <a:schemeClr val="accent2"/>
              </a:buClr>
              <a:buSzPts val="2100"/>
              <a:buNone/>
              <a:defRPr sz="2100">
                <a:solidFill>
                  <a:schemeClr val="accent2"/>
                </a:solidFill>
              </a:defRPr>
            </a:lvl3pPr>
            <a:lvl4pPr lvl="3" rtl="0">
              <a:lnSpc>
                <a:spcPct val="100000"/>
              </a:lnSpc>
              <a:spcBef>
                <a:spcPts val="0"/>
              </a:spcBef>
              <a:spcAft>
                <a:spcPts val="0"/>
              </a:spcAft>
              <a:buClr>
                <a:schemeClr val="accent2"/>
              </a:buClr>
              <a:buSzPts val="2100"/>
              <a:buNone/>
              <a:defRPr sz="2100">
                <a:solidFill>
                  <a:schemeClr val="accent2"/>
                </a:solidFill>
              </a:defRPr>
            </a:lvl4pPr>
            <a:lvl5pPr lvl="4" rtl="0">
              <a:lnSpc>
                <a:spcPct val="100000"/>
              </a:lnSpc>
              <a:spcBef>
                <a:spcPts val="0"/>
              </a:spcBef>
              <a:spcAft>
                <a:spcPts val="0"/>
              </a:spcAft>
              <a:buClr>
                <a:schemeClr val="accent2"/>
              </a:buClr>
              <a:buSzPts val="2100"/>
              <a:buNone/>
              <a:defRPr sz="2100">
                <a:solidFill>
                  <a:schemeClr val="accent2"/>
                </a:solidFill>
              </a:defRPr>
            </a:lvl5pPr>
            <a:lvl6pPr lvl="5" rtl="0">
              <a:lnSpc>
                <a:spcPct val="100000"/>
              </a:lnSpc>
              <a:spcBef>
                <a:spcPts val="0"/>
              </a:spcBef>
              <a:spcAft>
                <a:spcPts val="0"/>
              </a:spcAft>
              <a:buClr>
                <a:schemeClr val="accent2"/>
              </a:buClr>
              <a:buSzPts val="2100"/>
              <a:buNone/>
              <a:defRPr sz="2100">
                <a:solidFill>
                  <a:schemeClr val="accent2"/>
                </a:solidFill>
              </a:defRPr>
            </a:lvl6pPr>
            <a:lvl7pPr lvl="6" rtl="0">
              <a:lnSpc>
                <a:spcPct val="100000"/>
              </a:lnSpc>
              <a:spcBef>
                <a:spcPts val="0"/>
              </a:spcBef>
              <a:spcAft>
                <a:spcPts val="0"/>
              </a:spcAft>
              <a:buClr>
                <a:schemeClr val="accent2"/>
              </a:buClr>
              <a:buSzPts val="2100"/>
              <a:buNone/>
              <a:defRPr sz="2100">
                <a:solidFill>
                  <a:schemeClr val="accent2"/>
                </a:solidFill>
              </a:defRPr>
            </a:lvl7pPr>
            <a:lvl8pPr lvl="7" rtl="0">
              <a:lnSpc>
                <a:spcPct val="100000"/>
              </a:lnSpc>
              <a:spcBef>
                <a:spcPts val="0"/>
              </a:spcBef>
              <a:spcAft>
                <a:spcPts val="0"/>
              </a:spcAft>
              <a:buClr>
                <a:schemeClr val="accent2"/>
              </a:buClr>
              <a:buSzPts val="2100"/>
              <a:buNone/>
              <a:defRPr sz="2100">
                <a:solidFill>
                  <a:schemeClr val="accent2"/>
                </a:solidFill>
              </a:defRPr>
            </a:lvl8pPr>
            <a:lvl9pPr lvl="8" rtl="0">
              <a:lnSpc>
                <a:spcPct val="100000"/>
              </a:lnSpc>
              <a:spcBef>
                <a:spcPts val="0"/>
              </a:spcBef>
              <a:spcAft>
                <a:spcPts val="0"/>
              </a:spcAft>
              <a:buClr>
                <a:schemeClr val="accent2"/>
              </a:buClr>
              <a:buSzPts val="2100"/>
              <a:buNone/>
              <a:defRPr sz="2100">
                <a:solidFill>
                  <a:schemeClr val="accent2"/>
                </a:solidFill>
              </a:defRPr>
            </a:lvl9pPr>
          </a:lstStyle>
          <a:p>
            <a:endParaRPr/>
          </a:p>
        </p:txBody>
      </p:sp>
      <p:sp>
        <p:nvSpPr>
          <p:cNvPr id="48" name="Google Shape;48;g27dfb0e87fd_0_1479"/>
          <p:cNvSpPr txBox="1">
            <a:spLocks noGrp="1"/>
          </p:cNvSpPr>
          <p:nvPr>
            <p:ph type="body" idx="2"/>
          </p:nvPr>
        </p:nvSpPr>
        <p:spPr>
          <a:xfrm>
            <a:off x="6505367" y="667900"/>
            <a:ext cx="5271900" cy="54819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49" name="Google Shape;49;g27dfb0e87fd_0_147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50807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g27dfb0e87fd_0_1485"/>
          <p:cNvSpPr/>
          <p:nvPr/>
        </p:nvSpPr>
        <p:spPr>
          <a:xfrm>
            <a:off x="0" y="5825333"/>
            <a:ext cx="12192000" cy="10323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 name="Google Shape;52;g27dfb0e87fd_0_1485"/>
          <p:cNvSpPr txBox="1">
            <a:spLocks noGrp="1"/>
          </p:cNvSpPr>
          <p:nvPr>
            <p:ph type="body" idx="1"/>
          </p:nvPr>
        </p:nvSpPr>
        <p:spPr>
          <a:xfrm>
            <a:off x="415600" y="6028533"/>
            <a:ext cx="10639200" cy="6141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Clr>
                <a:schemeClr val="lt1"/>
              </a:buClr>
              <a:buSzPts val="17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g27dfb0e87fd_0_148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004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6EE1F7-173E-EB42-9061-047AECDC6324}" type="datetimeFigureOut">
              <a:rPr lang="en-US" smtClean="0"/>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1E55E9-3CA4-C145-B2EB-B845803F7B51}" type="slidenum">
              <a:rPr lang="en-US" smtClean="0"/>
              <a:t>‹#›</a:t>
            </a:fld>
            <a:endParaRPr lang="en-US"/>
          </a:p>
        </p:txBody>
      </p:sp>
    </p:spTree>
    <p:extLst>
      <p:ext uri="{BB962C8B-B14F-4D97-AF65-F5344CB8AC3E}">
        <p14:creationId xmlns:p14="http://schemas.microsoft.com/office/powerpoint/2010/main" val="3658132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4"/>
        <p:cNvGrpSpPr/>
        <p:nvPr/>
      </p:nvGrpSpPr>
      <p:grpSpPr>
        <a:xfrm>
          <a:off x="0" y="0"/>
          <a:ext cx="0" cy="0"/>
          <a:chOff x="0" y="0"/>
          <a:chExt cx="0" cy="0"/>
        </a:xfrm>
      </p:grpSpPr>
      <p:sp>
        <p:nvSpPr>
          <p:cNvPr id="55" name="Google Shape;55;g27dfb0e87fd_0_1489"/>
          <p:cNvSpPr txBox="1">
            <a:spLocks noGrp="1"/>
          </p:cNvSpPr>
          <p:nvPr>
            <p:ph type="title" hasCustomPrompt="1"/>
          </p:nvPr>
        </p:nvSpPr>
        <p:spPr>
          <a:xfrm>
            <a:off x="415667" y="1108233"/>
            <a:ext cx="7113300" cy="1659600"/>
          </a:xfrm>
          <a:prstGeom prst="rect">
            <a:avLst/>
          </a:prstGeom>
        </p:spPr>
        <p:txBody>
          <a:bodyPr spcFirstLastPara="1" wrap="square" lIns="121900" tIns="121900" rIns="121900" bIns="121900" anchor="b" anchorCtr="0">
            <a:normAutofit/>
          </a:bodyPr>
          <a:lstStyle>
            <a:lvl1pPr lvl="0" rtl="0">
              <a:spcBef>
                <a:spcPts val="0"/>
              </a:spcBef>
              <a:spcAft>
                <a:spcPts val="0"/>
              </a:spcAft>
              <a:buClr>
                <a:schemeClr val="lt1"/>
              </a:buClr>
              <a:buSzPts val="13300"/>
              <a:buNone/>
              <a:defRPr sz="13300">
                <a:solidFill>
                  <a:schemeClr val="lt1"/>
                </a:solidFill>
              </a:defRPr>
            </a:lvl1pPr>
            <a:lvl2pPr lvl="1" rtl="0">
              <a:spcBef>
                <a:spcPts val="0"/>
              </a:spcBef>
              <a:spcAft>
                <a:spcPts val="0"/>
              </a:spcAft>
              <a:buClr>
                <a:schemeClr val="lt1"/>
              </a:buClr>
              <a:buSzPts val="13300"/>
              <a:buNone/>
              <a:defRPr sz="13300">
                <a:solidFill>
                  <a:schemeClr val="lt1"/>
                </a:solidFill>
              </a:defRPr>
            </a:lvl2pPr>
            <a:lvl3pPr lvl="2" rtl="0">
              <a:spcBef>
                <a:spcPts val="0"/>
              </a:spcBef>
              <a:spcAft>
                <a:spcPts val="0"/>
              </a:spcAft>
              <a:buClr>
                <a:schemeClr val="lt1"/>
              </a:buClr>
              <a:buSzPts val="13300"/>
              <a:buNone/>
              <a:defRPr sz="13300">
                <a:solidFill>
                  <a:schemeClr val="lt1"/>
                </a:solidFill>
              </a:defRPr>
            </a:lvl3pPr>
            <a:lvl4pPr lvl="3" rtl="0">
              <a:spcBef>
                <a:spcPts val="0"/>
              </a:spcBef>
              <a:spcAft>
                <a:spcPts val="0"/>
              </a:spcAft>
              <a:buClr>
                <a:schemeClr val="lt1"/>
              </a:buClr>
              <a:buSzPts val="13300"/>
              <a:buNone/>
              <a:defRPr sz="13300">
                <a:solidFill>
                  <a:schemeClr val="lt1"/>
                </a:solidFill>
              </a:defRPr>
            </a:lvl4pPr>
            <a:lvl5pPr lvl="4" rtl="0">
              <a:spcBef>
                <a:spcPts val="0"/>
              </a:spcBef>
              <a:spcAft>
                <a:spcPts val="0"/>
              </a:spcAft>
              <a:buClr>
                <a:schemeClr val="lt1"/>
              </a:buClr>
              <a:buSzPts val="13300"/>
              <a:buNone/>
              <a:defRPr sz="13300">
                <a:solidFill>
                  <a:schemeClr val="lt1"/>
                </a:solidFill>
              </a:defRPr>
            </a:lvl5pPr>
            <a:lvl6pPr lvl="5" rtl="0">
              <a:spcBef>
                <a:spcPts val="0"/>
              </a:spcBef>
              <a:spcAft>
                <a:spcPts val="0"/>
              </a:spcAft>
              <a:buClr>
                <a:schemeClr val="lt1"/>
              </a:buClr>
              <a:buSzPts val="13300"/>
              <a:buNone/>
              <a:defRPr sz="13300">
                <a:solidFill>
                  <a:schemeClr val="lt1"/>
                </a:solidFill>
              </a:defRPr>
            </a:lvl6pPr>
            <a:lvl7pPr lvl="6" rtl="0">
              <a:spcBef>
                <a:spcPts val="0"/>
              </a:spcBef>
              <a:spcAft>
                <a:spcPts val="0"/>
              </a:spcAft>
              <a:buClr>
                <a:schemeClr val="lt1"/>
              </a:buClr>
              <a:buSzPts val="13300"/>
              <a:buNone/>
              <a:defRPr sz="13300">
                <a:solidFill>
                  <a:schemeClr val="lt1"/>
                </a:solidFill>
              </a:defRPr>
            </a:lvl7pPr>
            <a:lvl8pPr lvl="7" rtl="0">
              <a:spcBef>
                <a:spcPts val="0"/>
              </a:spcBef>
              <a:spcAft>
                <a:spcPts val="0"/>
              </a:spcAft>
              <a:buClr>
                <a:schemeClr val="lt1"/>
              </a:buClr>
              <a:buSzPts val="13300"/>
              <a:buNone/>
              <a:defRPr sz="13300">
                <a:solidFill>
                  <a:schemeClr val="lt1"/>
                </a:solidFill>
              </a:defRPr>
            </a:lvl8pPr>
            <a:lvl9pPr lvl="8" rtl="0">
              <a:spcBef>
                <a:spcPts val="0"/>
              </a:spcBef>
              <a:spcAft>
                <a:spcPts val="0"/>
              </a:spcAft>
              <a:buClr>
                <a:schemeClr val="lt1"/>
              </a:buClr>
              <a:buSzPts val="13300"/>
              <a:buNone/>
              <a:defRPr sz="13300">
                <a:solidFill>
                  <a:schemeClr val="lt1"/>
                </a:solidFill>
              </a:defRPr>
            </a:lvl9pPr>
          </a:lstStyle>
          <a:p>
            <a:r>
              <a:t>xx%</a:t>
            </a:r>
          </a:p>
        </p:txBody>
      </p:sp>
      <p:sp>
        <p:nvSpPr>
          <p:cNvPr id="56" name="Google Shape;56;g27dfb0e87fd_0_1489"/>
          <p:cNvSpPr txBox="1">
            <a:spLocks noGrp="1"/>
          </p:cNvSpPr>
          <p:nvPr>
            <p:ph type="body" idx="1"/>
          </p:nvPr>
        </p:nvSpPr>
        <p:spPr>
          <a:xfrm>
            <a:off x="415600" y="2828567"/>
            <a:ext cx="7113300" cy="12567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Clr>
                <a:schemeClr val="accent2"/>
              </a:buClr>
              <a:buSzPts val="1700"/>
              <a:buChar char="●"/>
              <a:defRPr>
                <a:solidFill>
                  <a:schemeClr val="accent2"/>
                </a:solidFill>
              </a:defRPr>
            </a:lvl1pPr>
            <a:lvl2pPr marL="914400" lvl="1" indent="-323850" rtl="0">
              <a:spcBef>
                <a:spcPts val="0"/>
              </a:spcBef>
              <a:spcAft>
                <a:spcPts val="0"/>
              </a:spcAft>
              <a:buClr>
                <a:schemeClr val="accent2"/>
              </a:buClr>
              <a:buSzPts val="1500"/>
              <a:buChar char="○"/>
              <a:defRPr>
                <a:solidFill>
                  <a:schemeClr val="accent2"/>
                </a:solidFill>
              </a:defRPr>
            </a:lvl2pPr>
            <a:lvl3pPr marL="1371600" lvl="2" indent="-323850" rtl="0">
              <a:spcBef>
                <a:spcPts val="0"/>
              </a:spcBef>
              <a:spcAft>
                <a:spcPts val="0"/>
              </a:spcAft>
              <a:buClr>
                <a:schemeClr val="accent2"/>
              </a:buClr>
              <a:buSzPts val="1500"/>
              <a:buChar char="■"/>
              <a:defRPr>
                <a:solidFill>
                  <a:schemeClr val="accent2"/>
                </a:solidFill>
              </a:defRPr>
            </a:lvl3pPr>
            <a:lvl4pPr marL="1828800" lvl="3" indent="-323850" rtl="0">
              <a:spcBef>
                <a:spcPts val="0"/>
              </a:spcBef>
              <a:spcAft>
                <a:spcPts val="0"/>
              </a:spcAft>
              <a:buClr>
                <a:schemeClr val="accent2"/>
              </a:buClr>
              <a:buSzPts val="1500"/>
              <a:buChar char="●"/>
              <a:defRPr>
                <a:solidFill>
                  <a:schemeClr val="accent2"/>
                </a:solidFill>
              </a:defRPr>
            </a:lvl4pPr>
            <a:lvl5pPr marL="2286000" lvl="4" indent="-323850" rtl="0">
              <a:spcBef>
                <a:spcPts val="0"/>
              </a:spcBef>
              <a:spcAft>
                <a:spcPts val="0"/>
              </a:spcAft>
              <a:buClr>
                <a:schemeClr val="accent2"/>
              </a:buClr>
              <a:buSzPts val="1500"/>
              <a:buChar char="○"/>
              <a:defRPr>
                <a:solidFill>
                  <a:schemeClr val="accent2"/>
                </a:solidFill>
              </a:defRPr>
            </a:lvl5pPr>
            <a:lvl6pPr marL="2743200" lvl="5" indent="-323850" rtl="0">
              <a:spcBef>
                <a:spcPts val="0"/>
              </a:spcBef>
              <a:spcAft>
                <a:spcPts val="0"/>
              </a:spcAft>
              <a:buClr>
                <a:schemeClr val="accent2"/>
              </a:buClr>
              <a:buSzPts val="1500"/>
              <a:buChar char="■"/>
              <a:defRPr>
                <a:solidFill>
                  <a:schemeClr val="accent2"/>
                </a:solidFill>
              </a:defRPr>
            </a:lvl6pPr>
            <a:lvl7pPr marL="3200400" lvl="6" indent="-323850" rtl="0">
              <a:spcBef>
                <a:spcPts val="0"/>
              </a:spcBef>
              <a:spcAft>
                <a:spcPts val="0"/>
              </a:spcAft>
              <a:buClr>
                <a:schemeClr val="accent2"/>
              </a:buClr>
              <a:buSzPts val="1500"/>
              <a:buChar char="●"/>
              <a:defRPr>
                <a:solidFill>
                  <a:schemeClr val="accent2"/>
                </a:solidFill>
              </a:defRPr>
            </a:lvl7pPr>
            <a:lvl8pPr marL="3657600" lvl="7" indent="-323850" rtl="0">
              <a:spcBef>
                <a:spcPts val="0"/>
              </a:spcBef>
              <a:spcAft>
                <a:spcPts val="0"/>
              </a:spcAft>
              <a:buClr>
                <a:schemeClr val="accent2"/>
              </a:buClr>
              <a:buSzPts val="1500"/>
              <a:buChar char="○"/>
              <a:defRPr>
                <a:solidFill>
                  <a:schemeClr val="accent2"/>
                </a:solidFill>
              </a:defRPr>
            </a:lvl8pPr>
            <a:lvl9pPr marL="4114800" lvl="8" indent="-323850" rtl="0">
              <a:spcBef>
                <a:spcPts val="0"/>
              </a:spcBef>
              <a:spcAft>
                <a:spcPts val="0"/>
              </a:spcAft>
              <a:buClr>
                <a:schemeClr val="accent2"/>
              </a:buClr>
              <a:buSzPts val="1500"/>
              <a:buChar char="■"/>
              <a:defRPr>
                <a:solidFill>
                  <a:schemeClr val="accent2"/>
                </a:solidFill>
              </a:defRPr>
            </a:lvl9pPr>
          </a:lstStyle>
          <a:p>
            <a:endParaRPr/>
          </a:p>
        </p:txBody>
      </p:sp>
      <p:sp>
        <p:nvSpPr>
          <p:cNvPr id="57" name="Google Shape;57;g27dfb0e87fd_0_148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845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g27dfb0e87fd_0_149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2425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0"/>
        <p:cNvGrpSpPr/>
        <p:nvPr/>
      </p:nvGrpSpPr>
      <p:grpSpPr>
        <a:xfrm>
          <a:off x="0" y="0"/>
          <a:ext cx="0" cy="0"/>
          <a:chOff x="0" y="0"/>
          <a:chExt cx="0" cy="0"/>
        </a:xfrm>
      </p:grpSpPr>
      <p:sp>
        <p:nvSpPr>
          <p:cNvPr id="61" name="Google Shape;61;g27dfb0e87fd_0_149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2" name="Google Shape;62;g27dfb0e87fd_0_149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63" name="Google Shape;63;g27dfb0e87fd_0_149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g27dfb0e87fd_0_149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g27dfb0e87fd_0_14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9591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Title 3">
    <p:bg>
      <p:bgPr>
        <a:solidFill>
          <a:srgbClr val="D500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5D4C-E2BA-FC41-B781-35F9710CC052}"/>
              </a:ext>
            </a:extLst>
          </p:cNvPr>
          <p:cNvSpPr>
            <a:spLocks noGrp="1"/>
          </p:cNvSpPr>
          <p:nvPr>
            <p:ph type="ctrTitle" hasCustomPrompt="1"/>
          </p:nvPr>
        </p:nvSpPr>
        <p:spPr>
          <a:xfrm>
            <a:off x="1732705" y="2205037"/>
            <a:ext cx="5876785" cy="1655763"/>
          </a:xfrm>
          <a:prstGeom prst="rect">
            <a:avLst/>
          </a:prstGeom>
        </p:spPr>
        <p:txBody>
          <a:bodyPr lIns="0" tIns="0" rIns="0" bIns="0" anchor="t">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dirty="0"/>
              <a:t>Your presentation title goes here</a:t>
            </a:r>
            <a:br>
              <a:rPr lang="en-US" dirty="0"/>
            </a:br>
            <a:br>
              <a:rPr lang="en-US" dirty="0"/>
            </a:br>
            <a:endParaRPr lang="en-US" dirty="0"/>
          </a:p>
        </p:txBody>
      </p:sp>
      <p:sp>
        <p:nvSpPr>
          <p:cNvPr id="3" name="Subtitle 2">
            <a:extLst>
              <a:ext uri="{FF2B5EF4-FFF2-40B4-BE49-F238E27FC236}">
                <a16:creationId xmlns:a16="http://schemas.microsoft.com/office/drawing/2014/main" id="{CF14086E-82B4-ED47-AD55-AB40607C0484}"/>
              </a:ext>
            </a:extLst>
          </p:cNvPr>
          <p:cNvSpPr>
            <a:spLocks noGrp="1"/>
          </p:cNvSpPr>
          <p:nvPr>
            <p:ph type="subTitle" idx="1" hasCustomPrompt="1"/>
          </p:nvPr>
        </p:nvSpPr>
        <p:spPr>
          <a:xfrm>
            <a:off x="1732705" y="4099548"/>
            <a:ext cx="5876784" cy="607572"/>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name(s) here</a:t>
            </a:r>
          </a:p>
        </p:txBody>
      </p:sp>
      <p:sp>
        <p:nvSpPr>
          <p:cNvPr id="4" name="Text Placeholder 9">
            <a:extLst>
              <a:ext uri="{FF2B5EF4-FFF2-40B4-BE49-F238E27FC236}">
                <a16:creationId xmlns:a16="http://schemas.microsoft.com/office/drawing/2014/main" id="{20A15A9D-096D-4642-BCED-084CA3DB7794}"/>
              </a:ext>
            </a:extLst>
          </p:cNvPr>
          <p:cNvSpPr>
            <a:spLocks noGrp="1"/>
          </p:cNvSpPr>
          <p:nvPr>
            <p:ph type="body" sz="quarter" idx="11" hasCustomPrompt="1"/>
          </p:nvPr>
        </p:nvSpPr>
        <p:spPr>
          <a:xfrm>
            <a:off x="1732705" y="4945868"/>
            <a:ext cx="2902358" cy="295275"/>
          </a:xfrm>
          <a:prstGeom prst="rect">
            <a:avLst/>
          </a:prstGeom>
        </p:spPr>
        <p:txBody>
          <a:bodyPr lIns="0" tIns="0" rIns="0" bIns="0"/>
          <a:lstStyle>
            <a:lvl1pPr marL="0" indent="0">
              <a:buFontTx/>
              <a:buNone/>
              <a:defRPr sz="1400" b="1" cap="all" spc="400" baseline="0">
                <a:solidFill>
                  <a:schemeClr val="bg1"/>
                </a:solidFill>
                <a:latin typeface="Arial" panose="020B0604020202020204" pitchFamily="34" charset="0"/>
                <a:cs typeface="Arial" panose="020B0604020202020204" pitchFamily="34" charset="0"/>
              </a:defRPr>
            </a:lvl1pPr>
            <a:lvl2pPr marL="457200" indent="0">
              <a:buFontTx/>
              <a:buNone/>
              <a:defRPr sz="1400" b="1" spc="300">
                <a:solidFill>
                  <a:srgbClr val="D50032"/>
                </a:solidFill>
                <a:latin typeface="Arial" panose="020B0604020202020204" pitchFamily="34" charset="0"/>
                <a:cs typeface="Arial" panose="020B0604020202020204" pitchFamily="34" charset="0"/>
              </a:defRPr>
            </a:lvl2pPr>
          </a:lstStyle>
          <a:p>
            <a:pPr lvl="0"/>
            <a:r>
              <a:rPr lang="en-US" dirty="0"/>
              <a:t>DATE</a:t>
            </a:r>
          </a:p>
        </p:txBody>
      </p:sp>
      <p:pic>
        <p:nvPicPr>
          <p:cNvPr id="5" name="Picture 4">
            <a:extLst>
              <a:ext uri="{FF2B5EF4-FFF2-40B4-BE49-F238E27FC236}">
                <a16:creationId xmlns:a16="http://schemas.microsoft.com/office/drawing/2014/main" id="{BF33A904-EC83-5743-9E0B-7E8D3EF4724E}"/>
              </a:ext>
            </a:extLst>
          </p:cNvPr>
          <p:cNvPicPr>
            <a:picLocks noChangeAspect="1"/>
          </p:cNvPicPr>
          <p:nvPr/>
        </p:nvPicPr>
        <p:blipFill rotWithShape="1">
          <a:blip r:embed="rId2"/>
          <a:srcRect l="13534" t="1686" r="76195" b="71329"/>
          <a:stretch/>
        </p:blipFill>
        <p:spPr>
          <a:xfrm>
            <a:off x="1650124" y="115614"/>
            <a:ext cx="1252234" cy="1850675"/>
          </a:xfrm>
          <a:prstGeom prst="rect">
            <a:avLst/>
          </a:prstGeom>
        </p:spPr>
      </p:pic>
      <p:pic>
        <p:nvPicPr>
          <p:cNvPr id="7" name="Picture 6">
            <a:extLst>
              <a:ext uri="{FF2B5EF4-FFF2-40B4-BE49-F238E27FC236}">
                <a16:creationId xmlns:a16="http://schemas.microsoft.com/office/drawing/2014/main" id="{67278586-14BC-D246-91E3-D3363FB09E18}"/>
              </a:ext>
            </a:extLst>
          </p:cNvPr>
          <p:cNvPicPr>
            <a:picLocks noChangeAspect="1"/>
          </p:cNvPicPr>
          <p:nvPr/>
        </p:nvPicPr>
        <p:blipFill>
          <a:blip r:embed="rId3"/>
          <a:stretch>
            <a:fillRect/>
          </a:stretch>
        </p:blipFill>
        <p:spPr>
          <a:xfrm>
            <a:off x="8577469" y="5865392"/>
            <a:ext cx="3091621" cy="595871"/>
          </a:xfrm>
          <a:prstGeom prst="rect">
            <a:avLst/>
          </a:prstGeom>
        </p:spPr>
      </p:pic>
      <p:pic>
        <p:nvPicPr>
          <p:cNvPr id="8" name="Picture 7">
            <a:extLst>
              <a:ext uri="{FF2B5EF4-FFF2-40B4-BE49-F238E27FC236}">
                <a16:creationId xmlns:a16="http://schemas.microsoft.com/office/drawing/2014/main" id="{E828457E-57CF-E648-BAF2-42E9BED8C4C8}"/>
              </a:ext>
              <a:ext uri="{C183D7F6-B498-43B3-948B-1728B52AA6E4}">
                <adec:decorative xmlns:adec="http://schemas.microsoft.com/office/drawing/2017/decorative" val="1"/>
              </a:ext>
            </a:extLst>
          </p:cNvPr>
          <p:cNvPicPr>
            <a:picLocks noChangeAspect="1"/>
          </p:cNvPicPr>
          <p:nvPr userDrawn="1"/>
        </p:nvPicPr>
        <p:blipFill rotWithShape="1">
          <a:blip r:embed="rId2"/>
          <a:srcRect l="13534" t="1686" r="76195" b="71329"/>
          <a:stretch/>
        </p:blipFill>
        <p:spPr>
          <a:xfrm>
            <a:off x="1650124" y="115614"/>
            <a:ext cx="1252234" cy="1850675"/>
          </a:xfrm>
          <a:prstGeom prst="rect">
            <a:avLst/>
          </a:prstGeom>
        </p:spPr>
      </p:pic>
      <p:pic>
        <p:nvPicPr>
          <p:cNvPr id="9" name="Picture 8" descr="UIC logo">
            <a:extLst>
              <a:ext uri="{FF2B5EF4-FFF2-40B4-BE49-F238E27FC236}">
                <a16:creationId xmlns:a16="http://schemas.microsoft.com/office/drawing/2014/main" id="{46EDB8EA-EADE-B64F-8B29-2877668CCB48}"/>
              </a:ext>
            </a:extLst>
          </p:cNvPr>
          <p:cNvPicPr>
            <a:picLocks noChangeAspect="1"/>
          </p:cNvPicPr>
          <p:nvPr userDrawn="1"/>
        </p:nvPicPr>
        <p:blipFill>
          <a:blip r:embed="rId3"/>
          <a:stretch>
            <a:fillRect/>
          </a:stretch>
        </p:blipFill>
        <p:spPr>
          <a:xfrm>
            <a:off x="8577469" y="5865392"/>
            <a:ext cx="3091621" cy="595871"/>
          </a:xfrm>
          <a:prstGeom prst="rect">
            <a:avLst/>
          </a:prstGeom>
        </p:spPr>
      </p:pic>
    </p:spTree>
    <p:extLst>
      <p:ext uri="{BB962C8B-B14F-4D97-AF65-F5344CB8AC3E}">
        <p14:creationId xmlns:p14="http://schemas.microsoft.com/office/powerpoint/2010/main" val="2650857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AE95BB1C-7367-174E-86AC-B5EAD9C7E3EB}"/>
              </a:ext>
            </a:extLst>
          </p:cNvPr>
          <p:cNvSpPr>
            <a:spLocks noGrp="1"/>
          </p:cNvSpPr>
          <p:nvPr>
            <p:ph type="title"/>
          </p:nvPr>
        </p:nvSpPr>
        <p:spPr>
          <a:xfrm>
            <a:off x="571499" y="427475"/>
            <a:ext cx="11048999" cy="811005"/>
          </a:xfrm>
          <a:prstGeom prst="rect">
            <a:avLst/>
          </a:prstGeom>
        </p:spPr>
        <p:txBody>
          <a:bodyPr vert="horz" lIns="0" tIns="0" rIns="0" bIns="0" rtlCol="0" anchor="t">
            <a:normAutofit/>
          </a:bodyPr>
          <a:lstStyle/>
          <a:p>
            <a:r>
              <a:rPr lang="en-US" dirty="0"/>
              <a:t>Slide Title</a:t>
            </a:r>
          </a:p>
        </p:txBody>
      </p:sp>
      <p:sp>
        <p:nvSpPr>
          <p:cNvPr id="12" name="Text Placeholder 2" descr="if picture or chart you must type your ADA compliant description here.">
            <a:extLst>
              <a:ext uri="{FF2B5EF4-FFF2-40B4-BE49-F238E27FC236}">
                <a16:creationId xmlns:a16="http://schemas.microsoft.com/office/drawing/2014/main" id="{13923FF0-91A2-FC4E-B343-37CB42E6761F}"/>
              </a:ext>
            </a:extLst>
          </p:cNvPr>
          <p:cNvSpPr>
            <a:spLocks noGrp="1"/>
          </p:cNvSpPr>
          <p:nvPr>
            <p:ph idx="1"/>
          </p:nvPr>
        </p:nvSpPr>
        <p:spPr>
          <a:xfrm>
            <a:off x="571500" y="1437126"/>
            <a:ext cx="11049000" cy="449070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B3F16DF5-01AC-754C-98B2-5EA64B833BB0}"/>
              </a:ext>
            </a:extLst>
          </p:cNvPr>
          <p:cNvSpPr>
            <a:spLocks noGrp="1"/>
          </p:cNvSpPr>
          <p:nvPr>
            <p:ph type="ftr" sz="quarter" idx="10"/>
          </p:nvPr>
        </p:nvSpPr>
        <p:spPr/>
        <p:txBody>
          <a:bodyPr/>
          <a:lstStyle/>
          <a:p>
            <a:r>
              <a:rPr lang="en-US"/>
              <a:t>College/Department/Presentation Name</a:t>
            </a:r>
            <a:endParaRPr lang="en-US" dirty="0"/>
          </a:p>
        </p:txBody>
      </p:sp>
    </p:spTree>
    <p:extLst>
      <p:ext uri="{BB962C8B-B14F-4D97-AF65-F5344CB8AC3E}">
        <p14:creationId xmlns:p14="http://schemas.microsoft.com/office/powerpoint/2010/main" val="4199468500"/>
      </p:ext>
    </p:extLst>
  </p:cSld>
  <p:clrMapOvr>
    <a:masterClrMapping/>
  </p:clrMapOvr>
  <p:extLst>
    <p:ext uri="{DCECCB84-F9BA-43D5-87BE-67443E8EF086}">
      <p15:sldGuideLst xmlns:p15="http://schemas.microsoft.com/office/powerpoint/2012/main">
        <p15:guide id="3" orient="horz" pos="264">
          <p15:clr>
            <a:srgbClr val="FBAE40"/>
          </p15:clr>
        </p15:guide>
        <p15:guide id="4" pos="3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Empt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FD562A-841F-164A-BD9C-341DA56A807C}"/>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A3D1445-9D6D-964A-AC7A-DE437353B560}"/>
              </a:ext>
            </a:extLst>
          </p:cNvPr>
          <p:cNvSpPr>
            <a:spLocks noGrp="1"/>
          </p:cNvSpPr>
          <p:nvPr>
            <p:ph type="ftr" sz="quarter" idx="10"/>
          </p:nvPr>
        </p:nvSpPr>
        <p:spPr/>
        <p:txBody>
          <a:bodyPr/>
          <a:lstStyle/>
          <a:p>
            <a:r>
              <a:rPr lang="en-US"/>
              <a:t>College/Department/Presentation Name</a:t>
            </a:r>
            <a:endParaRPr lang="en-US" dirty="0"/>
          </a:p>
        </p:txBody>
      </p:sp>
    </p:spTree>
    <p:extLst>
      <p:ext uri="{BB962C8B-B14F-4D97-AF65-F5344CB8AC3E}">
        <p14:creationId xmlns:p14="http://schemas.microsoft.com/office/powerpoint/2010/main" val="1162596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6EE1F7-173E-EB42-9061-047AECDC6324}" type="datetimeFigureOut">
              <a:rPr lang="en-US" smtClean="0"/>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1E55E9-3CA4-C145-B2EB-B845803F7B51}" type="slidenum">
              <a:rPr lang="en-US" smtClean="0"/>
              <a:t>‹#›</a:t>
            </a:fld>
            <a:endParaRPr lang="en-US"/>
          </a:p>
        </p:txBody>
      </p:sp>
    </p:spTree>
    <p:extLst>
      <p:ext uri="{BB962C8B-B14F-4D97-AF65-F5344CB8AC3E}">
        <p14:creationId xmlns:p14="http://schemas.microsoft.com/office/powerpoint/2010/main" val="1772852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5"/>
            <a:ext cx="10363200" cy="1470025"/>
          </a:xfrm>
        </p:spPr>
        <p:txBody>
          <a:bodyPr>
            <a:normAutofit/>
          </a:bodyPr>
          <a:lstStyle>
            <a:lvl1pPr algn="l">
              <a:defRPr sz="6000"/>
            </a:lvl1pPr>
          </a:lstStyle>
          <a:p>
            <a:r>
              <a:rPr lang="en-US" dirty="0"/>
              <a:t>Click to edit Master title style</a:t>
            </a:r>
          </a:p>
        </p:txBody>
      </p:sp>
      <p:sp>
        <p:nvSpPr>
          <p:cNvPr id="3" name="Subtitle 2"/>
          <p:cNvSpPr>
            <a:spLocks noGrp="1"/>
          </p:cNvSpPr>
          <p:nvPr>
            <p:ph type="subTitle" idx="1"/>
          </p:nvPr>
        </p:nvSpPr>
        <p:spPr>
          <a:xfrm>
            <a:off x="609600" y="3886200"/>
            <a:ext cx="8534400" cy="128839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DB5D8-907B-5946-AAB2-6BF76B9AA4A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4612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B5D8-907B-5946-AAB2-6BF76B9AA4A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31356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410200" cy="4124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1"/>
            <a:ext cx="5410200" cy="4124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DB5D8-907B-5946-AAB2-6BF76B9AA4A9}"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44777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5"/>
            <a:ext cx="10363200" cy="1470025"/>
          </a:xfrm>
        </p:spPr>
        <p:txBody>
          <a:bodyPr>
            <a:normAutofit/>
          </a:bodyPr>
          <a:lstStyle>
            <a:lvl1pPr algn="l">
              <a:defRPr sz="6000"/>
            </a:lvl1pPr>
          </a:lstStyle>
          <a:p>
            <a:r>
              <a:rPr lang="en-US" dirty="0"/>
              <a:t>Click to edit Master title style</a:t>
            </a:r>
          </a:p>
        </p:txBody>
      </p:sp>
      <p:sp>
        <p:nvSpPr>
          <p:cNvPr id="3" name="Subtitle 2"/>
          <p:cNvSpPr>
            <a:spLocks noGrp="1"/>
          </p:cNvSpPr>
          <p:nvPr>
            <p:ph type="subTitle" idx="1"/>
          </p:nvPr>
        </p:nvSpPr>
        <p:spPr>
          <a:xfrm>
            <a:off x="609600" y="3886200"/>
            <a:ext cx="8534400" cy="1297875"/>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DB5D8-907B-5946-AAB2-6BF76B9AA4A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4612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9.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7.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095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A04DB5D8-907B-5946-AAB2-6BF76B9AA4A9}" type="datetimeFigureOut">
              <a:rPr lang="en-US" smtClean="0"/>
              <a:t>10/26/2023</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t"/>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711630684"/>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7" r:id="rId3"/>
    <p:sldLayoutId id="2147483717" r:id="rId4"/>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1335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DB5D8-907B-5946-AAB2-6BF76B9AA4A9}" type="datetimeFigureOut">
              <a:rPr lang="en-US" smtClean="0"/>
              <a:t>10/26/2023</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003920356"/>
      </p:ext>
    </p:extLst>
  </p:cSld>
  <p:clrMap bg1="lt1" tx1="dk1" bg2="lt2" tx2="dk2" accent1="accent1" accent2="accent2" accent3="accent3" accent4="accent4" accent5="accent5" accent6="accent6" hlink="hlink" folHlink="folHlink"/>
  <p:sldLayoutIdLst>
    <p:sldLayoutId id="2147483672" r:id="rId1"/>
    <p:sldLayoutId id="2147483659" r:id="rId2"/>
    <p:sldLayoutId id="2147483660" r:id="rId3"/>
    <p:sldLayoutId id="2147483661" r:id="rId4"/>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959039"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DB5D8-907B-5946-AAB2-6BF76B9AA4A9}" type="datetimeFigureOut">
              <a:rPr lang="en-US" smtClean="0"/>
              <a:t>10/26/2023</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00392035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8946708"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t"/>
          <a:lstStyle>
            <a:lvl1pPr algn="l">
              <a:lnSpc>
                <a:spcPct val="70000"/>
              </a:lnSpc>
              <a:defRPr sz="1200">
                <a:solidFill>
                  <a:schemeClr val="tx1">
                    <a:tint val="75000"/>
                  </a:schemeClr>
                </a:solidFill>
              </a:defRPr>
            </a:lvl1pPr>
          </a:lstStyle>
          <a:p>
            <a:fld id="{A04DB5D8-907B-5946-AAB2-6BF76B9AA4A9}" type="datetimeFigureOut">
              <a:rPr lang="en-US" smtClean="0"/>
              <a:pPr/>
              <a:t>10/26/2023</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t"/>
          <a:lstStyle>
            <a:lvl1pPr algn="ctr">
              <a:lnSpc>
                <a:spcPct val="70000"/>
              </a:lnSpc>
              <a:defRPr sz="1200">
                <a:solidFill>
                  <a:schemeClr val="tx1">
                    <a:tint val="75000"/>
                  </a:schemeClr>
                </a:solidFill>
              </a:defRPr>
            </a:lvl1pPr>
          </a:lstStyle>
          <a:p>
            <a:endParaRPr lang="en-US"/>
          </a:p>
        </p:txBody>
      </p:sp>
    </p:spTree>
    <p:extLst>
      <p:ext uri="{BB962C8B-B14F-4D97-AF65-F5344CB8AC3E}">
        <p14:creationId xmlns:p14="http://schemas.microsoft.com/office/powerpoint/2010/main" val="200392035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D62006-4099-4802-8C6F-7C4ED5C76DB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0C85F0-A461-48D8-8A6F-0DD319E527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DF4ED-AA3D-4A12-906F-5917025BFB4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D2D6FB-17E8-476C-BC42-4DBF41DB8FE6}" type="datetimeFigureOut">
              <a:rPr lang="en-US" smtClean="0"/>
              <a:t>10/26/2023</a:t>
            </a:fld>
            <a:endParaRPr lang="en-US"/>
          </a:p>
        </p:txBody>
      </p:sp>
      <p:sp>
        <p:nvSpPr>
          <p:cNvPr id="5" name="Footer Placeholder 4">
            <a:extLst>
              <a:ext uri="{FF2B5EF4-FFF2-40B4-BE49-F238E27FC236}">
                <a16:creationId xmlns:a16="http://schemas.microsoft.com/office/drawing/2014/main" id="{8496F655-B957-4CC5-BEFE-7CD71168C2A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AF2FCE-FF6A-4ECC-AAA0-685419FB436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CBB8DF-F75D-41D2-9AEB-743C3F696364}" type="slidenum">
              <a:rPr lang="en-US" smtClean="0"/>
              <a:t>‹#›</a:t>
            </a:fld>
            <a:endParaRPr lang="en-US"/>
          </a:p>
        </p:txBody>
      </p:sp>
    </p:spTree>
    <p:extLst>
      <p:ext uri="{BB962C8B-B14F-4D97-AF65-F5344CB8AC3E}">
        <p14:creationId xmlns:p14="http://schemas.microsoft.com/office/powerpoint/2010/main" val="31146736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393C130-FB21-0F46-B8D5-963FF426992C}"/>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BD8DB75-93BD-4C4E-960A-E03738D62E1C}"/>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BF9E3967-36A4-5244-B704-DC8E04A3B3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000" baseline="0">
                <a:solidFill>
                  <a:schemeClr val="tx1">
                    <a:tint val="75000"/>
                  </a:schemeClr>
                </a:solidFill>
                <a:latin typeface="Century Gothic" charset="0"/>
              </a:defRPr>
            </a:lvl1pPr>
          </a:lstStyle>
          <a:p>
            <a:pPr>
              <a:defRPr/>
            </a:pPr>
            <a:endParaRPr lang="en-US"/>
          </a:p>
        </p:txBody>
      </p:sp>
      <p:sp>
        <p:nvSpPr>
          <p:cNvPr id="6" name="Slide Number Placeholder 5">
            <a:extLst>
              <a:ext uri="{FF2B5EF4-FFF2-40B4-BE49-F238E27FC236}">
                <a16:creationId xmlns:a16="http://schemas.microsoft.com/office/drawing/2014/main" id="{7C10E39F-0783-3946-8AAF-BE065C5E84F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898989"/>
                </a:solidFill>
                <a:latin typeface="Century Gothic" panose="020B0502020202020204" pitchFamily="34" charset="0"/>
              </a:defRPr>
            </a:lvl1pPr>
          </a:lstStyle>
          <a:p>
            <a:pPr>
              <a:defRPr/>
            </a:pPr>
            <a:fld id="{7A771988-AE98-9943-B26F-2092F3764383}" type="slidenum">
              <a:rPr lang="en-US" altLang="en-US"/>
              <a:pPr>
                <a:defRPr/>
              </a:pPr>
              <a:t>‹#›</a:t>
            </a:fld>
            <a:endParaRPr lang="en-US" altLang="en-US"/>
          </a:p>
        </p:txBody>
      </p:sp>
    </p:spTree>
    <p:extLst>
      <p:ext uri="{BB962C8B-B14F-4D97-AF65-F5344CB8AC3E}">
        <p14:creationId xmlns:p14="http://schemas.microsoft.com/office/powerpoint/2010/main" val="234787238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hf sldNum="0" hdr="0" ftr="0" dt="0"/>
  <p:txStyles>
    <p:titleStyle>
      <a:lvl1pPr algn="l" rtl="0" eaLnBrk="0" fontAlgn="base" hangingPunct="0">
        <a:lnSpc>
          <a:spcPct val="90000"/>
        </a:lnSpc>
        <a:spcBef>
          <a:spcPct val="0"/>
        </a:spcBef>
        <a:spcAft>
          <a:spcPct val="0"/>
        </a:spcAft>
        <a:defRPr sz="3800" kern="1200">
          <a:solidFill>
            <a:schemeClr val="tx2"/>
          </a:solidFill>
          <a:latin typeface="Century Gothic" charset="0"/>
          <a:ea typeface="+mj-ea"/>
          <a:cs typeface="+mj-cs"/>
        </a:defRPr>
      </a:lvl1pPr>
      <a:lvl2pPr algn="l" rtl="0" eaLnBrk="0" fontAlgn="base" hangingPunct="0">
        <a:lnSpc>
          <a:spcPct val="90000"/>
        </a:lnSpc>
        <a:spcBef>
          <a:spcPct val="0"/>
        </a:spcBef>
        <a:spcAft>
          <a:spcPct val="0"/>
        </a:spcAft>
        <a:defRPr sz="3800">
          <a:solidFill>
            <a:schemeClr val="tx2"/>
          </a:solidFill>
          <a:latin typeface="Century Gothic" charset="0"/>
        </a:defRPr>
      </a:lvl2pPr>
      <a:lvl3pPr algn="l" rtl="0" eaLnBrk="0" fontAlgn="base" hangingPunct="0">
        <a:lnSpc>
          <a:spcPct val="90000"/>
        </a:lnSpc>
        <a:spcBef>
          <a:spcPct val="0"/>
        </a:spcBef>
        <a:spcAft>
          <a:spcPct val="0"/>
        </a:spcAft>
        <a:defRPr sz="3800">
          <a:solidFill>
            <a:schemeClr val="tx2"/>
          </a:solidFill>
          <a:latin typeface="Century Gothic" charset="0"/>
        </a:defRPr>
      </a:lvl3pPr>
      <a:lvl4pPr algn="l" rtl="0" eaLnBrk="0" fontAlgn="base" hangingPunct="0">
        <a:lnSpc>
          <a:spcPct val="90000"/>
        </a:lnSpc>
        <a:spcBef>
          <a:spcPct val="0"/>
        </a:spcBef>
        <a:spcAft>
          <a:spcPct val="0"/>
        </a:spcAft>
        <a:defRPr sz="3800">
          <a:solidFill>
            <a:schemeClr val="tx2"/>
          </a:solidFill>
          <a:latin typeface="Century Gothic" charset="0"/>
        </a:defRPr>
      </a:lvl4pPr>
      <a:lvl5pPr algn="l" rtl="0" eaLnBrk="0" fontAlgn="base" hangingPunct="0">
        <a:lnSpc>
          <a:spcPct val="90000"/>
        </a:lnSpc>
        <a:spcBef>
          <a:spcPct val="0"/>
        </a:spcBef>
        <a:spcAft>
          <a:spcPct val="0"/>
        </a:spcAft>
        <a:defRPr sz="3800">
          <a:solidFill>
            <a:schemeClr val="tx2"/>
          </a:solidFill>
          <a:latin typeface="Century Gothic" charset="0"/>
        </a:defRPr>
      </a:lvl5pPr>
      <a:lvl6pPr marL="457200" algn="l" rtl="0" fontAlgn="base">
        <a:lnSpc>
          <a:spcPct val="90000"/>
        </a:lnSpc>
        <a:spcBef>
          <a:spcPct val="0"/>
        </a:spcBef>
        <a:spcAft>
          <a:spcPct val="0"/>
        </a:spcAft>
        <a:defRPr sz="3800">
          <a:solidFill>
            <a:schemeClr val="tx2"/>
          </a:solidFill>
          <a:latin typeface="Century Gothic" charset="0"/>
        </a:defRPr>
      </a:lvl6pPr>
      <a:lvl7pPr marL="914400" algn="l" rtl="0" fontAlgn="base">
        <a:lnSpc>
          <a:spcPct val="90000"/>
        </a:lnSpc>
        <a:spcBef>
          <a:spcPct val="0"/>
        </a:spcBef>
        <a:spcAft>
          <a:spcPct val="0"/>
        </a:spcAft>
        <a:defRPr sz="3800">
          <a:solidFill>
            <a:schemeClr val="tx2"/>
          </a:solidFill>
          <a:latin typeface="Century Gothic" charset="0"/>
        </a:defRPr>
      </a:lvl7pPr>
      <a:lvl8pPr marL="1371600" algn="l" rtl="0" fontAlgn="base">
        <a:lnSpc>
          <a:spcPct val="90000"/>
        </a:lnSpc>
        <a:spcBef>
          <a:spcPct val="0"/>
        </a:spcBef>
        <a:spcAft>
          <a:spcPct val="0"/>
        </a:spcAft>
        <a:defRPr sz="3800">
          <a:solidFill>
            <a:schemeClr val="tx2"/>
          </a:solidFill>
          <a:latin typeface="Century Gothic" charset="0"/>
        </a:defRPr>
      </a:lvl8pPr>
      <a:lvl9pPr marL="1828800" algn="l" rtl="0" fontAlgn="base">
        <a:lnSpc>
          <a:spcPct val="90000"/>
        </a:lnSpc>
        <a:spcBef>
          <a:spcPct val="0"/>
        </a:spcBef>
        <a:spcAft>
          <a:spcPct val="0"/>
        </a:spcAft>
        <a:defRPr sz="3800">
          <a:solidFill>
            <a:schemeClr val="tx2"/>
          </a:solidFill>
          <a:latin typeface="Century Gothic"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2"/>
          </a:solidFill>
          <a:latin typeface="Century Gothic"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2"/>
          </a:solidFill>
          <a:latin typeface="Century Gothic"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Century Gothic"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2"/>
          </a:solidFill>
          <a:latin typeface="Century Gothic"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2"/>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7dfb0e87fd_0_144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9pPr>
          </a:lstStyle>
          <a:p>
            <a:endParaRPr/>
          </a:p>
        </p:txBody>
      </p:sp>
      <p:sp>
        <p:nvSpPr>
          <p:cNvPr id="7" name="Google Shape;7;g27dfb0e87fd_0_144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36550" rtl="0">
              <a:lnSpc>
                <a:spcPct val="115000"/>
              </a:lnSpc>
              <a:spcBef>
                <a:spcPts val="0"/>
              </a:spcBef>
              <a:spcAft>
                <a:spcPts val="0"/>
              </a:spcAft>
              <a:buClr>
                <a:schemeClr val="dk2"/>
              </a:buClr>
              <a:buSzPts val="1700"/>
              <a:buFont typeface="Roboto"/>
              <a:buChar char="●"/>
              <a:defRPr sz="1700">
                <a:solidFill>
                  <a:schemeClr val="dk2"/>
                </a:solidFill>
                <a:latin typeface="Roboto"/>
                <a:ea typeface="Roboto"/>
                <a:cs typeface="Roboto"/>
                <a:sym typeface="Roboto"/>
              </a:defRPr>
            </a:lvl1pPr>
            <a:lvl2pPr marL="914400" lvl="1" indent="-323850" rtl="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2pPr>
            <a:lvl3pPr marL="1371600" lvl="2" indent="-323850" rtl="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3pPr>
            <a:lvl4pPr marL="1828800" lvl="3" indent="-323850" rtl="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4pPr>
            <a:lvl5pPr marL="2286000" lvl="4" indent="-323850" rtl="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5pPr>
            <a:lvl6pPr marL="2743200" lvl="5" indent="-323850" rtl="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6pPr>
            <a:lvl7pPr marL="3200400" lvl="6" indent="-323850" rtl="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7pPr>
            <a:lvl8pPr marL="3657600" lvl="7" indent="-323850" rtl="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8pPr>
            <a:lvl9pPr marL="4114800" lvl="8" indent="-323850" rtl="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9pPr>
          </a:lstStyle>
          <a:p>
            <a:endParaRPr/>
          </a:p>
        </p:txBody>
      </p:sp>
      <p:sp>
        <p:nvSpPr>
          <p:cNvPr id="8" name="Google Shape;8;g27dfb0e87fd_0_144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latin typeface="Roboto"/>
                <a:ea typeface="Roboto"/>
                <a:cs typeface="Roboto"/>
                <a:sym typeface="Roboto"/>
              </a:defRPr>
            </a:lvl1pPr>
            <a:lvl2pPr lvl="1" algn="r" rtl="0">
              <a:buNone/>
              <a:defRPr sz="1300">
                <a:solidFill>
                  <a:schemeClr val="dk2"/>
                </a:solidFill>
                <a:latin typeface="Roboto"/>
                <a:ea typeface="Roboto"/>
                <a:cs typeface="Roboto"/>
                <a:sym typeface="Roboto"/>
              </a:defRPr>
            </a:lvl2pPr>
            <a:lvl3pPr lvl="2" algn="r" rtl="0">
              <a:buNone/>
              <a:defRPr sz="1300">
                <a:solidFill>
                  <a:schemeClr val="dk2"/>
                </a:solidFill>
                <a:latin typeface="Roboto"/>
                <a:ea typeface="Roboto"/>
                <a:cs typeface="Roboto"/>
                <a:sym typeface="Roboto"/>
              </a:defRPr>
            </a:lvl3pPr>
            <a:lvl4pPr lvl="3" algn="r" rtl="0">
              <a:buNone/>
              <a:defRPr sz="1300">
                <a:solidFill>
                  <a:schemeClr val="dk2"/>
                </a:solidFill>
                <a:latin typeface="Roboto"/>
                <a:ea typeface="Roboto"/>
                <a:cs typeface="Roboto"/>
                <a:sym typeface="Roboto"/>
              </a:defRPr>
            </a:lvl4pPr>
            <a:lvl5pPr lvl="4" algn="r" rtl="0">
              <a:buNone/>
              <a:defRPr sz="1300">
                <a:solidFill>
                  <a:schemeClr val="dk2"/>
                </a:solidFill>
                <a:latin typeface="Roboto"/>
                <a:ea typeface="Roboto"/>
                <a:cs typeface="Roboto"/>
                <a:sym typeface="Roboto"/>
              </a:defRPr>
            </a:lvl5pPr>
            <a:lvl6pPr lvl="5" algn="r" rtl="0">
              <a:buNone/>
              <a:defRPr sz="1300">
                <a:solidFill>
                  <a:schemeClr val="dk2"/>
                </a:solidFill>
                <a:latin typeface="Roboto"/>
                <a:ea typeface="Roboto"/>
                <a:cs typeface="Roboto"/>
                <a:sym typeface="Roboto"/>
              </a:defRPr>
            </a:lvl6pPr>
            <a:lvl7pPr lvl="6" algn="r" rtl="0">
              <a:buNone/>
              <a:defRPr sz="1300">
                <a:solidFill>
                  <a:schemeClr val="dk2"/>
                </a:solidFill>
                <a:latin typeface="Roboto"/>
                <a:ea typeface="Roboto"/>
                <a:cs typeface="Roboto"/>
                <a:sym typeface="Roboto"/>
              </a:defRPr>
            </a:lvl7pPr>
            <a:lvl8pPr lvl="7" algn="r" rtl="0">
              <a:buNone/>
              <a:defRPr sz="1300">
                <a:solidFill>
                  <a:schemeClr val="dk2"/>
                </a:solidFill>
                <a:latin typeface="Roboto"/>
                <a:ea typeface="Roboto"/>
                <a:cs typeface="Roboto"/>
                <a:sym typeface="Roboto"/>
              </a:defRPr>
            </a:lvl8pPr>
            <a:lvl9pPr lvl="8" algn="r" rtl="0">
              <a:buNone/>
              <a:defRPr sz="13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543906"/>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18" r:id="rId13"/>
    <p:sldLayoutId id="2147483719" r:id="rId14"/>
    <p:sldLayoutId id="214748372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microsoft.com/office/2018/10/relationships/comments" Target="../comments/modernComment_1FD_61959128.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8/10/relationships/comments" Target="../comments/modernComment_210_50B0A944.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207_C7625029.xml"/><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notesSlide" Target="../notesSlides/notesSlide2.xml"/><Relationship Id="rId16" Type="http://schemas.openxmlformats.org/officeDocument/2006/relationships/image" Target="../media/image30.jpg"/><Relationship Id="rId20"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image" Target="../media/image50.png"/><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31.xml"/><Relationship Id="rId5" Type="http://schemas.openxmlformats.org/officeDocument/2006/relationships/image" Target="../media/image56.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of a group of people&#10;&#10;Description automatically generated">
            <a:extLst>
              <a:ext uri="{FF2B5EF4-FFF2-40B4-BE49-F238E27FC236}">
                <a16:creationId xmlns:a16="http://schemas.microsoft.com/office/drawing/2014/main" id="{31C27B6D-E4BC-B45D-C1B9-7E759952B500}"/>
              </a:ext>
            </a:extLst>
          </p:cNvPr>
          <p:cNvPicPr>
            <a:picLocks noChangeAspect="1"/>
          </p:cNvPicPr>
          <p:nvPr/>
        </p:nvPicPr>
        <p:blipFill>
          <a:blip r:embed="rId2"/>
          <a:stretch>
            <a:fillRect/>
          </a:stretch>
        </p:blipFill>
        <p:spPr>
          <a:xfrm>
            <a:off x="1646" y="147918"/>
            <a:ext cx="12190354" cy="6858000"/>
          </a:xfrm>
          <a:prstGeom prst="rect">
            <a:avLst/>
          </a:prstGeom>
        </p:spPr>
      </p:pic>
    </p:spTree>
    <p:extLst>
      <p:ext uri="{BB962C8B-B14F-4D97-AF65-F5344CB8AC3E}">
        <p14:creationId xmlns:p14="http://schemas.microsoft.com/office/powerpoint/2010/main" val="3036327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5C9525-F3E1-46FE-AE6F-4D9C304AFBE2}"/>
              </a:ext>
            </a:extLst>
          </p:cNvPr>
          <p:cNvSpPr txBox="1"/>
          <p:nvPr/>
        </p:nvSpPr>
        <p:spPr>
          <a:xfrm>
            <a:off x="1524002" y="5033841"/>
            <a:ext cx="9143998" cy="1065676"/>
          </a:xfrm>
          <a:prstGeom prst="rect">
            <a:avLst/>
          </a:prstGeom>
          <a:noFill/>
        </p:spPr>
        <p:txBody>
          <a:bodyPr wrap="square" rtlCol="0">
            <a:spAutoFit/>
          </a:bodyPr>
          <a:lstStyle/>
          <a:p>
            <a:pPr algn="ctr">
              <a:lnSpc>
                <a:spcPct val="107000"/>
              </a:lnSpc>
            </a:pPr>
            <a:r>
              <a:rPr lang="en-US" sz="2000" b="1" dirty="0">
                <a:solidFill>
                  <a:prstClr val="black"/>
                </a:solidFill>
                <a:latin typeface="Calibri" panose="020F0502020204030204"/>
                <a:ea typeface="Calibri" panose="020F0502020204030204" pitchFamily="34" charset="0"/>
                <a:cs typeface="Times New Roman" panose="02020603050405020304" pitchFamily="18" charset="0"/>
              </a:rPr>
              <a:t>Strategies to Strengthen Equitable Access and Participation </a:t>
            </a:r>
          </a:p>
          <a:p>
            <a:pPr algn="ctr">
              <a:lnSpc>
                <a:spcPct val="107000"/>
              </a:lnSpc>
            </a:pPr>
            <a:r>
              <a:rPr lang="en-US" sz="2000" b="1" dirty="0">
                <a:solidFill>
                  <a:prstClr val="black"/>
                </a:solidFill>
                <a:latin typeface="Calibri" panose="020F0502020204030204"/>
                <a:ea typeface="Calibri" panose="020F0502020204030204" pitchFamily="34" charset="0"/>
                <a:cs typeface="Times New Roman" panose="02020603050405020304" pitchFamily="18" charset="0"/>
              </a:rPr>
              <a:t>in Early Care and Education Webinar</a:t>
            </a:r>
          </a:p>
          <a:p>
            <a:pPr algn="ctr">
              <a:lnSpc>
                <a:spcPct val="107000"/>
              </a:lnSpc>
            </a:pPr>
            <a:r>
              <a:rPr lang="en-US" sz="2000" b="1" dirty="0">
                <a:solidFill>
                  <a:prstClr val="black"/>
                </a:solidFill>
                <a:latin typeface="Calibri" panose="020F0502020204030204"/>
                <a:ea typeface="Calibri" panose="020F0502020204030204" pitchFamily="34" charset="0"/>
                <a:cs typeface="Times New Roman" panose="02020603050405020304" pitchFamily="18" charset="0"/>
              </a:rPr>
              <a:t>October 5</a:t>
            </a:r>
            <a:r>
              <a:rPr lang="en-US" sz="2000" b="1" baseline="30000" dirty="0">
                <a:solidFill>
                  <a:prstClr val="black"/>
                </a:solidFill>
                <a:latin typeface="Calibri" panose="020F0502020204030204"/>
                <a:ea typeface="Calibri" panose="020F0502020204030204" pitchFamily="34" charset="0"/>
                <a:cs typeface="Times New Roman" panose="02020603050405020304" pitchFamily="18" charset="0"/>
              </a:rPr>
              <a:t>th</a:t>
            </a:r>
            <a:r>
              <a:rPr lang="en-US" sz="2000" b="1" dirty="0">
                <a:solidFill>
                  <a:prstClr val="black"/>
                </a:solidFill>
                <a:latin typeface="Calibri" panose="020F0502020204030204"/>
                <a:ea typeface="Calibri" panose="020F0502020204030204" pitchFamily="34" charset="0"/>
                <a:cs typeface="Times New Roman" panose="02020603050405020304" pitchFamily="18" charset="0"/>
              </a:rPr>
              <a:t>, 2023</a:t>
            </a:r>
          </a:p>
        </p:txBody>
      </p:sp>
      <p:sp>
        <p:nvSpPr>
          <p:cNvPr id="3" name="TextBox 2">
            <a:extLst>
              <a:ext uri="{FF2B5EF4-FFF2-40B4-BE49-F238E27FC236}">
                <a16:creationId xmlns:a16="http://schemas.microsoft.com/office/drawing/2014/main" id="{3AB50FCE-DC32-4862-A8EA-E449D5A88977}"/>
              </a:ext>
            </a:extLst>
          </p:cNvPr>
          <p:cNvSpPr txBox="1"/>
          <p:nvPr/>
        </p:nvSpPr>
        <p:spPr>
          <a:xfrm>
            <a:off x="1791629" y="221668"/>
            <a:ext cx="8608741" cy="1200329"/>
          </a:xfrm>
          <a:prstGeom prst="rect">
            <a:avLst/>
          </a:prstGeom>
          <a:noFill/>
        </p:spPr>
        <p:txBody>
          <a:bodyPr wrap="square" rtlCol="0">
            <a:spAutoFit/>
          </a:bodyPr>
          <a:lstStyle/>
          <a:p>
            <a:pPr algn="ctr"/>
            <a:r>
              <a:rPr lang="en-US"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Factors Driving Equitable Access to High-Quality Pre-K: </a:t>
            </a:r>
          </a:p>
          <a:p>
            <a:pPr algn="ctr"/>
            <a:r>
              <a:rPr lang="en-US"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Answering Critical Questions by Disaggregating Who, What, When, and Where </a:t>
            </a:r>
            <a:endParaRPr lang="en-US" sz="240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6EFDDC54-4139-46D1-A0B9-3D78DEDC97E1}"/>
              </a:ext>
            </a:extLst>
          </p:cNvPr>
          <p:cNvSpPr txBox="1"/>
          <p:nvPr/>
        </p:nvSpPr>
        <p:spPr>
          <a:xfrm>
            <a:off x="1523998" y="1617521"/>
            <a:ext cx="9144000" cy="3416320"/>
          </a:xfrm>
          <a:prstGeom prst="rect">
            <a:avLst/>
          </a:prstGeom>
          <a:noFill/>
        </p:spPr>
        <p:txBody>
          <a:bodyPr wrap="square" rtlCol="0">
            <a:spAutoFit/>
          </a:bodyPr>
          <a:lstStyle/>
          <a:p>
            <a:pPr algn="ctr"/>
            <a:r>
              <a:rPr lang="en-US" sz="2400" dirty="0">
                <a:solidFill>
                  <a:prstClr val="black"/>
                </a:solidFill>
                <a:latin typeface="Calibri" panose="020F0502020204030204"/>
              </a:rPr>
              <a:t>Meghan McCormick, MDRC</a:t>
            </a:r>
          </a:p>
          <a:p>
            <a:pPr algn="ctr"/>
            <a:r>
              <a:rPr lang="en-US" sz="2400" dirty="0">
                <a:solidFill>
                  <a:prstClr val="black"/>
                </a:solidFill>
                <a:latin typeface="Calibri" panose="020F0502020204030204"/>
              </a:rPr>
              <a:t>Christina Weiland, University of Michigan</a:t>
            </a:r>
          </a:p>
          <a:p>
            <a:pPr algn="ctr"/>
            <a:r>
              <a:rPr lang="en-US" sz="2400" dirty="0">
                <a:solidFill>
                  <a:prstClr val="black"/>
                </a:solidFill>
                <a:latin typeface="Calibri" panose="020F0502020204030204"/>
              </a:rPr>
              <a:t>JoAnn Hsueh, MDRC</a:t>
            </a:r>
          </a:p>
          <a:p>
            <a:pPr algn="ctr"/>
            <a:r>
              <a:rPr lang="en-US" sz="2400" dirty="0">
                <a:solidFill>
                  <a:prstClr val="black"/>
                </a:solidFill>
                <a:latin typeface="Calibri" panose="020F0502020204030204"/>
              </a:rPr>
              <a:t>Cullen MacDowell, MDRC</a:t>
            </a:r>
          </a:p>
          <a:p>
            <a:pPr algn="ctr"/>
            <a:r>
              <a:rPr lang="en-US" sz="2400" dirty="0">
                <a:solidFill>
                  <a:prstClr val="black"/>
                </a:solidFill>
                <a:latin typeface="Calibri" panose="020F0502020204030204"/>
              </a:rPr>
              <a:t>JoAnn Hsueh, MDRC</a:t>
            </a:r>
          </a:p>
          <a:p>
            <a:pPr algn="ctr"/>
            <a:r>
              <a:rPr lang="en-US" sz="2400" dirty="0">
                <a:solidFill>
                  <a:prstClr val="black"/>
                </a:solidFill>
                <a:latin typeface="Calibri" panose="020F0502020204030204"/>
              </a:rPr>
              <a:t>Samuel Maves, MDRC</a:t>
            </a:r>
          </a:p>
          <a:p>
            <a:pPr algn="ctr"/>
            <a:r>
              <a:rPr lang="en-US" sz="2400" dirty="0">
                <a:solidFill>
                  <a:prstClr val="black"/>
                </a:solidFill>
                <a:latin typeface="Calibri" panose="020F0502020204030204"/>
              </a:rPr>
              <a:t>Samantha Xia, MDRC</a:t>
            </a:r>
          </a:p>
          <a:p>
            <a:pPr algn="ctr"/>
            <a:r>
              <a:rPr lang="en-US" sz="2400" dirty="0">
                <a:solidFill>
                  <a:prstClr val="black"/>
                </a:solidFill>
                <a:latin typeface="Calibri" panose="020F0502020204030204"/>
              </a:rPr>
              <a:t>Anne Taylor, University of Michigan</a:t>
            </a:r>
          </a:p>
          <a:p>
            <a:pPr algn="ctr"/>
            <a:r>
              <a:rPr lang="en-US" sz="2400" dirty="0">
                <a:solidFill>
                  <a:prstClr val="black"/>
                </a:solidFill>
                <a:latin typeface="Calibri" panose="020F0502020204030204"/>
              </a:rPr>
              <a:t>Jason Sachs, Boston Public Schools (now BMGF)</a:t>
            </a:r>
          </a:p>
        </p:txBody>
      </p:sp>
    </p:spTree>
    <p:extLst>
      <p:ext uri="{BB962C8B-B14F-4D97-AF65-F5344CB8AC3E}">
        <p14:creationId xmlns:p14="http://schemas.microsoft.com/office/powerpoint/2010/main" val="2187653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93BA2-2609-8B10-9936-613C1244CAF7}"/>
              </a:ext>
            </a:extLst>
          </p:cNvPr>
          <p:cNvSpPr>
            <a:spLocks noGrp="1"/>
          </p:cNvSpPr>
          <p:nvPr>
            <p:ph type="title"/>
          </p:nvPr>
        </p:nvSpPr>
        <p:spPr>
          <a:xfrm>
            <a:off x="1691269" y="108649"/>
            <a:ext cx="8608741" cy="1325563"/>
          </a:xfrm>
        </p:spPr>
        <p:txBody>
          <a:bodyPr>
            <a:normAutofit fontScale="90000"/>
          </a:bodyPr>
          <a:lstStyle/>
          <a:p>
            <a:pPr algn="ctr"/>
            <a:r>
              <a:rPr lang="en-US" dirty="0"/>
              <a:t>Policy questions related to PreK </a:t>
            </a:r>
            <a:br>
              <a:rPr lang="en-US" dirty="0"/>
            </a:br>
            <a:r>
              <a:rPr lang="en-US" dirty="0"/>
              <a:t>access and equity in universal early childhood systems</a:t>
            </a:r>
          </a:p>
        </p:txBody>
      </p:sp>
      <p:graphicFrame>
        <p:nvGraphicFramePr>
          <p:cNvPr id="4" name="Diagram 3">
            <a:extLst>
              <a:ext uri="{FF2B5EF4-FFF2-40B4-BE49-F238E27FC236}">
                <a16:creationId xmlns:a16="http://schemas.microsoft.com/office/drawing/2014/main" id="{0C7E2CC1-2718-4DD4-FA29-9083081F279E}"/>
              </a:ext>
            </a:extLst>
          </p:cNvPr>
          <p:cNvGraphicFramePr/>
          <p:nvPr/>
        </p:nvGraphicFramePr>
        <p:xfrm>
          <a:off x="2750635" y="1485671"/>
          <a:ext cx="6813394" cy="4457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2595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57C40-3AB8-450C-BE40-35C7A3CFC9B9}"/>
              </a:ext>
            </a:extLst>
          </p:cNvPr>
          <p:cNvSpPr>
            <a:spLocks noGrp="1"/>
          </p:cNvSpPr>
          <p:nvPr>
            <p:ph type="title"/>
          </p:nvPr>
        </p:nvSpPr>
        <p:spPr>
          <a:xfrm>
            <a:off x="2152650" y="253615"/>
            <a:ext cx="7886700" cy="1325563"/>
          </a:xfrm>
        </p:spPr>
        <p:txBody>
          <a:bodyPr>
            <a:normAutofit fontScale="90000"/>
          </a:bodyPr>
          <a:lstStyle/>
          <a:p>
            <a:pPr algn="ctr"/>
            <a:br>
              <a:rPr lang="en-US" dirty="0"/>
            </a:br>
            <a:r>
              <a:rPr lang="en-US" dirty="0"/>
              <a:t>Current study goals:</a:t>
            </a:r>
            <a:br>
              <a:rPr lang="en-US" dirty="0"/>
            </a:br>
            <a:r>
              <a:rPr lang="en-US" dirty="0"/>
              <a:t>Use Boston Public Schools district data from 2012 – 2018 to promote more equitable access to high-quality prekindergarten </a:t>
            </a:r>
            <a:br>
              <a:rPr lang="en-US" dirty="0"/>
            </a:br>
            <a:endParaRPr lang="en-US" dirty="0"/>
          </a:p>
        </p:txBody>
      </p:sp>
      <p:graphicFrame>
        <p:nvGraphicFramePr>
          <p:cNvPr id="7" name="Diagram 6">
            <a:extLst>
              <a:ext uri="{FF2B5EF4-FFF2-40B4-BE49-F238E27FC236}">
                <a16:creationId xmlns:a16="http://schemas.microsoft.com/office/drawing/2014/main" id="{3DC83D09-1C96-4495-ACC3-6FCF9F425439}"/>
              </a:ext>
            </a:extLst>
          </p:cNvPr>
          <p:cNvGraphicFramePr/>
          <p:nvPr/>
        </p:nvGraphicFramePr>
        <p:xfrm>
          <a:off x="1702421" y="1757596"/>
          <a:ext cx="8787159" cy="4219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9572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2C09B6-EB31-4C5B-A23B-6FF5AD84E4E9}"/>
              </a:ext>
            </a:extLst>
          </p:cNvPr>
          <p:cNvSpPr>
            <a:spLocks noGrp="1"/>
          </p:cNvSpPr>
          <p:nvPr>
            <p:ph type="title"/>
          </p:nvPr>
        </p:nvSpPr>
        <p:spPr/>
        <p:txBody>
          <a:bodyPr/>
          <a:lstStyle/>
          <a:p>
            <a:pPr algn="ctr"/>
            <a:r>
              <a:rPr lang="en-US" dirty="0"/>
              <a:t>Enrollment in BPS prekindergarten program </a:t>
            </a:r>
          </a:p>
        </p:txBody>
      </p:sp>
      <p:graphicFrame>
        <p:nvGraphicFramePr>
          <p:cNvPr id="6" name="Diagram 5">
            <a:extLst>
              <a:ext uri="{FF2B5EF4-FFF2-40B4-BE49-F238E27FC236}">
                <a16:creationId xmlns:a16="http://schemas.microsoft.com/office/drawing/2014/main" id="{539B81F0-94F6-4F53-B2EF-5D6F060AA4B5}"/>
              </a:ext>
            </a:extLst>
          </p:cNvPr>
          <p:cNvGraphicFramePr/>
          <p:nvPr/>
        </p:nvGraphicFramePr>
        <p:xfrm>
          <a:off x="1769327" y="1918010"/>
          <a:ext cx="8675649" cy="3568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6665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4C99-F3C1-449D-317C-D3C7B15FB579}"/>
              </a:ext>
            </a:extLst>
          </p:cNvPr>
          <p:cNvSpPr>
            <a:spLocks noGrp="1"/>
          </p:cNvSpPr>
          <p:nvPr>
            <p:ph type="title"/>
          </p:nvPr>
        </p:nvSpPr>
        <p:spPr>
          <a:xfrm>
            <a:off x="1719147" y="1"/>
            <a:ext cx="8753706" cy="1325563"/>
          </a:xfrm>
        </p:spPr>
        <p:txBody>
          <a:bodyPr>
            <a:normAutofit fontScale="90000"/>
          </a:bodyPr>
          <a:lstStyle/>
          <a:p>
            <a:r>
              <a:rPr lang="en-US" dirty="0"/>
              <a:t>Disaggregation of students by race, ethnicity, family income, and home language in BPS administrative data </a:t>
            </a:r>
          </a:p>
        </p:txBody>
      </p:sp>
      <p:sp>
        <p:nvSpPr>
          <p:cNvPr id="3" name="Content Placeholder 2">
            <a:extLst>
              <a:ext uri="{FF2B5EF4-FFF2-40B4-BE49-F238E27FC236}">
                <a16:creationId xmlns:a16="http://schemas.microsoft.com/office/drawing/2014/main" id="{D0828550-2F82-215B-1E86-7AF32B3399AD}"/>
              </a:ext>
            </a:extLst>
          </p:cNvPr>
          <p:cNvSpPr>
            <a:spLocks noGrp="1"/>
          </p:cNvSpPr>
          <p:nvPr>
            <p:ph idx="1"/>
          </p:nvPr>
        </p:nvSpPr>
        <p:spPr>
          <a:xfrm>
            <a:off x="1719148" y="1223459"/>
            <a:ext cx="8753706" cy="5233098"/>
          </a:xfrm>
        </p:spPr>
        <p:txBody>
          <a:bodyPr>
            <a:normAutofit/>
          </a:bodyPr>
          <a:lstStyle/>
          <a:p>
            <a:r>
              <a:rPr lang="en-US" u="sng" dirty="0"/>
              <a:t>Race and ethnicity</a:t>
            </a:r>
          </a:p>
          <a:p>
            <a:pPr lvl="1"/>
            <a:r>
              <a:rPr lang="en-US" dirty="0"/>
              <a:t>Parents report on race and ethnicity using Census questions</a:t>
            </a:r>
          </a:p>
          <a:p>
            <a:pPr marL="1028700" lvl="2" indent="-342900">
              <a:buAutoNum type="arabicPeriod"/>
            </a:pPr>
            <a:r>
              <a:rPr lang="en-US" sz="1800" b="1" dirty="0"/>
              <a:t>Hispanic</a:t>
            </a:r>
            <a:r>
              <a:rPr lang="en-US" sz="1800" dirty="0"/>
              <a:t>: this category is prioritized and students are coded as Hispanic if their parent reports this in the ethnicity question.</a:t>
            </a:r>
          </a:p>
          <a:p>
            <a:pPr marL="1028700" lvl="2" indent="-342900">
              <a:buAutoNum type="arabicPeriod"/>
            </a:pPr>
            <a:r>
              <a:rPr lang="en-US" sz="1800" b="1" dirty="0"/>
              <a:t>Black, White, Asian</a:t>
            </a:r>
            <a:r>
              <a:rPr lang="en-US" sz="1800" dirty="0"/>
              <a:t>: If the parent reports one race within these groupings, children fall into that category</a:t>
            </a:r>
          </a:p>
          <a:p>
            <a:pPr marL="1028700" lvl="2" indent="-342900">
              <a:buAutoNum type="arabicPeriod"/>
            </a:pPr>
            <a:r>
              <a:rPr lang="en-US" sz="1800" b="1" dirty="0"/>
              <a:t>Other race</a:t>
            </a:r>
            <a:r>
              <a:rPr lang="en-US" sz="1800" dirty="0"/>
              <a:t>: If the parent reports more than one race, or the parent reports that the child is Native American/Alaska Native, or Native Hawaiian/Pacific Islander the child is coded as “other race.”</a:t>
            </a:r>
          </a:p>
          <a:p>
            <a:pPr marL="685800" lvl="2" indent="0">
              <a:buNone/>
            </a:pPr>
            <a:endParaRPr lang="en-US" sz="1800" dirty="0"/>
          </a:p>
          <a:p>
            <a:r>
              <a:rPr lang="en-US" u="sng" dirty="0"/>
              <a:t>Socioeconomic status</a:t>
            </a:r>
          </a:p>
          <a:p>
            <a:pPr lvl="1"/>
            <a:r>
              <a:rPr lang="en-US" dirty="0"/>
              <a:t>Coded as eligibility for free- or reduced-price lunch </a:t>
            </a:r>
          </a:p>
          <a:p>
            <a:pPr marL="342900" lvl="1" indent="0">
              <a:buNone/>
            </a:pPr>
            <a:endParaRPr lang="en-US" sz="1700" dirty="0"/>
          </a:p>
          <a:p>
            <a:r>
              <a:rPr lang="en-US" u="sng" dirty="0"/>
              <a:t>Dual Language Learner status (DLL)</a:t>
            </a:r>
          </a:p>
          <a:p>
            <a:pPr lvl="1"/>
            <a:r>
              <a:rPr lang="en-US" dirty="0"/>
              <a:t>Coded as “DLL” if child speaks a language other than English at home or lives with parent who speaks a language other than English </a:t>
            </a:r>
          </a:p>
          <a:p>
            <a:pPr marL="685800" lvl="2" indent="0">
              <a:buNone/>
            </a:pPr>
            <a:endParaRPr lang="en-US" sz="1600" dirty="0"/>
          </a:p>
        </p:txBody>
      </p:sp>
    </p:spTree>
    <p:extLst>
      <p:ext uri="{BB962C8B-B14F-4D97-AF65-F5344CB8AC3E}">
        <p14:creationId xmlns:p14="http://schemas.microsoft.com/office/powerpoint/2010/main" val="3104996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5DF0D-0766-4866-93A5-098C881FC600}"/>
              </a:ext>
            </a:extLst>
          </p:cNvPr>
          <p:cNvSpPr>
            <a:spLocks noGrp="1"/>
          </p:cNvSpPr>
          <p:nvPr>
            <p:ph type="title"/>
          </p:nvPr>
        </p:nvSpPr>
        <p:spPr>
          <a:xfrm>
            <a:off x="2152650" y="512724"/>
            <a:ext cx="7886700" cy="806449"/>
          </a:xfrm>
        </p:spPr>
        <p:txBody>
          <a:bodyPr>
            <a:normAutofit fontScale="90000"/>
          </a:bodyPr>
          <a:lstStyle/>
          <a:p>
            <a:pPr algn="ctr"/>
            <a:r>
              <a:rPr lang="en-US" sz="3600" dirty="0">
                <a:latin typeface="+mn-lt"/>
              </a:rPr>
              <a:t>BPS prekindergarten program </a:t>
            </a:r>
            <a:r>
              <a:rPr lang="en-US" sz="3600">
                <a:latin typeface="+mn-lt"/>
              </a:rPr>
              <a:t>&amp; </a:t>
            </a:r>
            <a:br>
              <a:rPr lang="en-US" sz="3600">
                <a:latin typeface="+mn-lt"/>
              </a:rPr>
            </a:br>
            <a:r>
              <a:rPr lang="en-US" sz="3600">
                <a:latin typeface="+mn-lt"/>
              </a:rPr>
              <a:t>process for enrollment </a:t>
            </a:r>
            <a:endParaRPr lang="en-US" sz="3600" dirty="0">
              <a:latin typeface="+mn-lt"/>
            </a:endParaRPr>
          </a:p>
        </p:txBody>
      </p:sp>
      <p:graphicFrame>
        <p:nvGraphicFramePr>
          <p:cNvPr id="3" name="Diagram 2">
            <a:extLst>
              <a:ext uri="{FF2B5EF4-FFF2-40B4-BE49-F238E27FC236}">
                <a16:creationId xmlns:a16="http://schemas.microsoft.com/office/drawing/2014/main" id="{7AD9E587-AA41-4CF7-99AE-75F34AC0872D}"/>
              </a:ext>
            </a:extLst>
          </p:cNvPr>
          <p:cNvGraphicFramePr/>
          <p:nvPr/>
        </p:nvGraphicFramePr>
        <p:xfrm>
          <a:off x="1680116" y="915948"/>
          <a:ext cx="8865221" cy="5206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986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DEA3-726E-EABF-D745-26BC2179111F}"/>
              </a:ext>
            </a:extLst>
          </p:cNvPr>
          <p:cNvSpPr>
            <a:spLocks noGrp="1"/>
          </p:cNvSpPr>
          <p:nvPr>
            <p:ph type="title"/>
          </p:nvPr>
        </p:nvSpPr>
        <p:spPr>
          <a:xfrm>
            <a:off x="2152650" y="1970903"/>
            <a:ext cx="7886700" cy="1325563"/>
          </a:xfrm>
        </p:spPr>
        <p:txBody>
          <a:bodyPr>
            <a:normAutofit/>
          </a:bodyPr>
          <a:lstStyle/>
          <a:p>
            <a:pPr algn="ctr"/>
            <a:r>
              <a:rPr lang="en-US" sz="4000" b="1" dirty="0"/>
              <a:t>Results </a:t>
            </a:r>
          </a:p>
        </p:txBody>
      </p:sp>
    </p:spTree>
    <p:extLst>
      <p:ext uri="{BB962C8B-B14F-4D97-AF65-F5344CB8AC3E}">
        <p14:creationId xmlns:p14="http://schemas.microsoft.com/office/powerpoint/2010/main" val="3824409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figure shows the study cohort as an indicator of time on the x axis and the predicted probability of enrolling in a BPS PreK program in a high-quality school on the y axis. The predicted probabilities for each racial/ethnic group (Asian, Black, Hispanic, other race, and White) are plotted across time. On average the graph illustrates that White students grow in their probability of enrollment in PreK in a high-quality school while Black and Hispanic students stay at roughly the same level - about 6% - over time. ">
            <a:extLst>
              <a:ext uri="{FF2B5EF4-FFF2-40B4-BE49-F238E27FC236}">
                <a16:creationId xmlns:a16="http://schemas.microsoft.com/office/drawing/2014/main" id="{043F3F45-640C-4E2D-8F16-DC1FC8DFF3B0}"/>
              </a:ext>
            </a:extLst>
          </p:cNvPr>
          <p:cNvPicPr>
            <a:picLocks noChangeAspect="1"/>
          </p:cNvPicPr>
          <p:nvPr/>
        </p:nvPicPr>
        <p:blipFill>
          <a:blip r:embed="rId3"/>
          <a:stretch>
            <a:fillRect/>
          </a:stretch>
        </p:blipFill>
        <p:spPr>
          <a:xfrm>
            <a:off x="2402577" y="879831"/>
            <a:ext cx="8265423" cy="5101243"/>
          </a:xfrm>
          <a:prstGeom prst="rect">
            <a:avLst/>
          </a:prstGeom>
        </p:spPr>
      </p:pic>
      <p:sp>
        <p:nvSpPr>
          <p:cNvPr id="2" name="Title 1">
            <a:extLst>
              <a:ext uri="{FF2B5EF4-FFF2-40B4-BE49-F238E27FC236}">
                <a16:creationId xmlns:a16="http://schemas.microsoft.com/office/drawing/2014/main" id="{646C9B3A-1F7F-46E6-B61F-2774D1115C3B}"/>
              </a:ext>
            </a:extLst>
          </p:cNvPr>
          <p:cNvSpPr>
            <a:spLocks noGrp="1"/>
          </p:cNvSpPr>
          <p:nvPr>
            <p:ph type="title"/>
          </p:nvPr>
        </p:nvSpPr>
        <p:spPr>
          <a:xfrm>
            <a:off x="1524000" y="1"/>
            <a:ext cx="9144000" cy="1325563"/>
          </a:xfrm>
        </p:spPr>
        <p:txBody>
          <a:bodyPr>
            <a:normAutofit fontScale="90000"/>
          </a:bodyPr>
          <a:lstStyle/>
          <a:p>
            <a:pPr algn="ctr"/>
            <a:r>
              <a:rPr lang="en-US" sz="3600" dirty="0">
                <a:solidFill>
                  <a:srgbClr val="000000"/>
                </a:solidFill>
                <a:ea typeface="Calibri" panose="020F0502020204030204" pitchFamily="34" charset="0"/>
              </a:rPr>
              <a:t>RQ 1: Increasing racial/ethnic disparities in access to BPS prekindergarten in a higher-quality school</a:t>
            </a:r>
            <a:endParaRPr lang="en-US" dirty="0"/>
          </a:p>
        </p:txBody>
      </p:sp>
    </p:spTree>
    <p:extLst>
      <p:ext uri="{BB962C8B-B14F-4D97-AF65-F5344CB8AC3E}">
        <p14:creationId xmlns:p14="http://schemas.microsoft.com/office/powerpoint/2010/main" val="1637191976"/>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61BC7-C003-47E3-A0D6-3F0A6996E647}"/>
              </a:ext>
            </a:extLst>
          </p:cNvPr>
          <p:cNvSpPr>
            <a:spLocks noGrp="1"/>
          </p:cNvSpPr>
          <p:nvPr>
            <p:ph type="title"/>
          </p:nvPr>
        </p:nvSpPr>
        <p:spPr>
          <a:xfrm>
            <a:off x="1691269" y="186708"/>
            <a:ext cx="8976731" cy="1329859"/>
          </a:xfrm>
        </p:spPr>
        <p:txBody>
          <a:bodyPr>
            <a:normAutofit fontScale="90000"/>
          </a:bodyPr>
          <a:lstStyle/>
          <a:p>
            <a:pPr algn="ctr"/>
            <a:r>
              <a:rPr lang="en-US" dirty="0"/>
              <a:t>RQ 2: Variation in proximity to BPS prekindergarten and prekindergarten in a higher-quality school </a:t>
            </a:r>
            <a:r>
              <a:rPr lang="en-US" sz="3200" dirty="0">
                <a:solidFill>
                  <a:srgbClr val="000000"/>
                </a:solidFill>
                <a:ea typeface="Calibri" panose="020F0502020204030204" pitchFamily="34" charset="0"/>
              </a:rPr>
              <a:t>from 2012 – 2018 by race/ethnicity, family income, and DLL status</a:t>
            </a:r>
            <a:r>
              <a:rPr lang="en-US" dirty="0"/>
              <a:t> </a:t>
            </a:r>
          </a:p>
        </p:txBody>
      </p:sp>
      <p:graphicFrame>
        <p:nvGraphicFramePr>
          <p:cNvPr id="3" name="Chart 2" descr="This is a bar chart that demonstrates the distance in miles to the nearest PreK program on the y axis by different demographic groups - White, Asian, Black, Hispanic, Other race, DLL, and eligible for free or reduced price lunch. The black bar on the left indicates the distance to the nearest Prek and the gray bar on the right indicates the distance to the nearest PreK program in a high-quality school. On average, distance to the nearest PreK is similar across groups - about .3 to .35 miles. However, distance to the nearest program in a high-quality school is largest for Hispanic and Black students compared to White and Asian students. These differences are statistically significant. ">
            <a:extLst>
              <a:ext uri="{FF2B5EF4-FFF2-40B4-BE49-F238E27FC236}">
                <a16:creationId xmlns:a16="http://schemas.microsoft.com/office/drawing/2014/main" id="{AC3F41C1-B2F3-42C8-81D4-F0A40C2F194B}"/>
              </a:ext>
            </a:extLst>
          </p:cNvPr>
          <p:cNvGraphicFramePr>
            <a:graphicFrameLocks/>
          </p:cNvGraphicFramePr>
          <p:nvPr/>
        </p:nvGraphicFramePr>
        <p:xfrm>
          <a:off x="1691268" y="1611352"/>
          <a:ext cx="8753708" cy="44214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0049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61BC7-C003-47E3-A0D6-3F0A6996E647}"/>
              </a:ext>
            </a:extLst>
          </p:cNvPr>
          <p:cNvSpPr>
            <a:spLocks noGrp="1"/>
          </p:cNvSpPr>
          <p:nvPr>
            <p:ph type="title"/>
          </p:nvPr>
        </p:nvSpPr>
        <p:spPr>
          <a:xfrm>
            <a:off x="1691269" y="186708"/>
            <a:ext cx="8854067" cy="1329859"/>
          </a:xfrm>
        </p:spPr>
        <p:txBody>
          <a:bodyPr>
            <a:normAutofit fontScale="90000"/>
          </a:bodyPr>
          <a:lstStyle/>
          <a:p>
            <a:pPr algn="ctr"/>
            <a:r>
              <a:rPr lang="en-US" dirty="0"/>
              <a:t>RQ 2: Variation in proximity to BPS prekindergarten and prekindergarten in a higher-quality school </a:t>
            </a:r>
            <a:r>
              <a:rPr lang="en-US" sz="3200" dirty="0">
                <a:solidFill>
                  <a:srgbClr val="000000"/>
                </a:solidFill>
                <a:ea typeface="Calibri" panose="020F0502020204030204" pitchFamily="34" charset="0"/>
              </a:rPr>
              <a:t>from 2012 – 2018 by race/ethnicity, family income, and DLL status</a:t>
            </a:r>
            <a:r>
              <a:rPr lang="en-US" dirty="0"/>
              <a:t> </a:t>
            </a:r>
          </a:p>
        </p:txBody>
      </p:sp>
      <p:graphicFrame>
        <p:nvGraphicFramePr>
          <p:cNvPr id="3" name="Chart 2" descr="This is a bar chart that demonstrates the distance in miles to the nearest PreK program on the y axis by different demographic groups - White, Asian, Black, Hispanic, Other race, DLL, and eligible for free or reduced price lunch. The black bar on the left indicates the distance to the nearest Prek and the gray bar on the right indicates the distance to the nearest PreK program in a high-quality school. On average, distance to the nearest PreK is similar across groups - about .3 to .35 miles. However, distance to the nearest program in a high-quality school is largest for Hispanic and Black students compared to White and Asian students. These differences are statistically significant. ">
            <a:extLst>
              <a:ext uri="{FF2B5EF4-FFF2-40B4-BE49-F238E27FC236}">
                <a16:creationId xmlns:a16="http://schemas.microsoft.com/office/drawing/2014/main" id="{AC3F41C1-B2F3-42C8-81D4-F0A40C2F194B}"/>
              </a:ext>
            </a:extLst>
          </p:cNvPr>
          <p:cNvGraphicFramePr>
            <a:graphicFrameLocks/>
          </p:cNvGraphicFramePr>
          <p:nvPr/>
        </p:nvGraphicFramePr>
        <p:xfrm>
          <a:off x="1691268" y="1611352"/>
          <a:ext cx="8753708" cy="442145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708BC449-1DFE-4555-BE67-991DBD55AB07}"/>
              </a:ext>
            </a:extLst>
          </p:cNvPr>
          <p:cNvSpPr/>
          <p:nvPr/>
        </p:nvSpPr>
        <p:spPr>
          <a:xfrm>
            <a:off x="4769005" y="1978253"/>
            <a:ext cx="2252546" cy="36754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37884641-2930-1304-105B-9AF1439661CE}"/>
              </a:ext>
            </a:extLst>
          </p:cNvPr>
          <p:cNvSpPr/>
          <p:nvPr/>
        </p:nvSpPr>
        <p:spPr>
          <a:xfrm>
            <a:off x="2639123" y="1978253"/>
            <a:ext cx="2018371" cy="366054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1680169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5195" y="367726"/>
            <a:ext cx="11101330" cy="2430558"/>
          </a:xfrm>
        </p:spPr>
        <p:txBody>
          <a:bodyPr>
            <a:normAutofit fontScale="90000"/>
          </a:bodyPr>
          <a:lstStyle/>
          <a:p>
            <a:r>
              <a:rPr lang="en-US" sz="4000" dirty="0">
                <a:solidFill>
                  <a:schemeClr val="bg1"/>
                </a:solidFill>
              </a:rPr>
              <a:t>Equity Through Co-Design: Identifying System Solutions to Barriers to ECE Enrollment in Cincinnati</a:t>
            </a:r>
            <a:br>
              <a:rPr lang="en-US" sz="4000" dirty="0"/>
            </a:br>
            <a:br>
              <a:rPr lang="en-US" dirty="0"/>
            </a:br>
            <a:br>
              <a:rPr lang="en-US" dirty="0"/>
            </a:br>
            <a:br>
              <a:rPr lang="en-US" dirty="0"/>
            </a:br>
            <a:endParaRPr lang="en-US" dirty="0"/>
          </a:p>
        </p:txBody>
      </p:sp>
      <p:sp>
        <p:nvSpPr>
          <p:cNvPr id="5" name="Subtitle 4"/>
          <p:cNvSpPr>
            <a:spLocks noGrp="1"/>
          </p:cNvSpPr>
          <p:nvPr>
            <p:ph type="subTitle" idx="1"/>
          </p:nvPr>
        </p:nvSpPr>
        <p:spPr>
          <a:xfrm>
            <a:off x="345195" y="1748927"/>
            <a:ext cx="8534400" cy="1288397"/>
          </a:xfrm>
        </p:spPr>
        <p:txBody>
          <a:bodyPr>
            <a:normAutofit fontScale="92500" lnSpcReduction="20000"/>
          </a:bodyPr>
          <a:lstStyle/>
          <a:p>
            <a:r>
              <a:rPr lang="en-US" dirty="0">
                <a:solidFill>
                  <a:schemeClr val="bg1"/>
                </a:solidFill>
              </a:rPr>
              <a:t>Kristen Copeland, MD FAAP</a:t>
            </a:r>
          </a:p>
          <a:p>
            <a:r>
              <a:rPr lang="en-US" sz="2800" dirty="0">
                <a:solidFill>
                  <a:schemeClr val="bg1"/>
                </a:solidFill>
              </a:rPr>
              <a:t>Professor of Pediatrics</a:t>
            </a:r>
          </a:p>
          <a:p>
            <a:r>
              <a:rPr lang="en-US" sz="2800" dirty="0">
                <a:solidFill>
                  <a:schemeClr val="bg1"/>
                </a:solidFill>
              </a:rPr>
              <a:t>October 5, 2023</a:t>
            </a:r>
          </a:p>
          <a:p>
            <a:endParaRPr lang="en-US" dirty="0"/>
          </a:p>
          <a:p>
            <a:endParaRPr lang="en-US" dirty="0"/>
          </a:p>
        </p:txBody>
      </p:sp>
      <p:pic>
        <p:nvPicPr>
          <p:cNvPr id="2" name="Picture 1">
            <a:extLst>
              <a:ext uri="{FF2B5EF4-FFF2-40B4-BE49-F238E27FC236}">
                <a16:creationId xmlns:a16="http://schemas.microsoft.com/office/drawing/2014/main" id="{DC6324B8-7F79-1650-DC1E-4A08992A0A7A}"/>
              </a:ext>
            </a:extLst>
          </p:cNvPr>
          <p:cNvPicPr>
            <a:picLocks noChangeAspect="1"/>
          </p:cNvPicPr>
          <p:nvPr/>
        </p:nvPicPr>
        <p:blipFill>
          <a:blip r:embed="rId3"/>
          <a:stretch>
            <a:fillRect/>
          </a:stretch>
        </p:blipFill>
        <p:spPr>
          <a:xfrm>
            <a:off x="135876" y="5504670"/>
            <a:ext cx="3512016" cy="1288398"/>
          </a:xfrm>
          <a:prstGeom prst="rect">
            <a:avLst/>
          </a:prstGeom>
        </p:spPr>
      </p:pic>
      <p:pic>
        <p:nvPicPr>
          <p:cNvPr id="3" name="Picture 2">
            <a:extLst>
              <a:ext uri="{FF2B5EF4-FFF2-40B4-BE49-F238E27FC236}">
                <a16:creationId xmlns:a16="http://schemas.microsoft.com/office/drawing/2014/main" id="{EDCF5A72-A551-F841-B664-9D94956D3845}"/>
              </a:ext>
            </a:extLst>
          </p:cNvPr>
          <p:cNvPicPr>
            <a:picLocks noChangeAspect="1"/>
          </p:cNvPicPr>
          <p:nvPr/>
        </p:nvPicPr>
        <p:blipFill>
          <a:blip r:embed="rId4"/>
          <a:stretch>
            <a:fillRect/>
          </a:stretch>
        </p:blipFill>
        <p:spPr>
          <a:xfrm>
            <a:off x="4277264" y="5619084"/>
            <a:ext cx="4266846" cy="1173984"/>
          </a:xfrm>
          <a:prstGeom prst="rect">
            <a:avLst/>
          </a:prstGeom>
        </p:spPr>
      </p:pic>
    </p:spTree>
    <p:extLst>
      <p:ext uri="{BB962C8B-B14F-4D97-AF65-F5344CB8AC3E}">
        <p14:creationId xmlns:p14="http://schemas.microsoft.com/office/powerpoint/2010/main" val="1159484028"/>
      </p:ext>
    </p:extLst>
  </p:cSld>
  <p:clrMapOvr>
    <a:masterClrMapping/>
  </p:clrMapOvr>
  <mc:AlternateContent xmlns:mc="http://schemas.openxmlformats.org/markup-compatibility/2006" xmlns:p14="http://schemas.microsoft.com/office/powerpoint/2010/main">
    <mc:Choice Requires="p14">
      <p:transition spd="slow" p14:dur="2000" advTm="38379"/>
    </mc:Choice>
    <mc:Fallback xmlns="">
      <p:transition spd="slow" advTm="3837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C9DC-8CA5-4F19-BECB-920347E07891}"/>
              </a:ext>
            </a:extLst>
          </p:cNvPr>
          <p:cNvSpPr>
            <a:spLocks noGrp="1"/>
          </p:cNvSpPr>
          <p:nvPr>
            <p:ph type="title"/>
          </p:nvPr>
        </p:nvSpPr>
        <p:spPr>
          <a:xfrm>
            <a:off x="2152650" y="287069"/>
            <a:ext cx="7886700" cy="715232"/>
          </a:xfrm>
        </p:spPr>
        <p:txBody>
          <a:bodyPr>
            <a:normAutofit fontScale="90000"/>
          </a:bodyPr>
          <a:lstStyle/>
          <a:p>
            <a:pPr algn="ctr"/>
            <a:r>
              <a:rPr lang="en-US" dirty="0"/>
              <a:t>RQ 2: Changes in proximity to nearest PreK in higher-quality school by race and ethnicity </a:t>
            </a:r>
          </a:p>
        </p:txBody>
      </p:sp>
      <p:pic>
        <p:nvPicPr>
          <p:cNvPr id="4" name="Content Placeholder 15" descr="This figure illustrates cohort on the x axis and predicted minimum distance to the nearest PreK program in a high-quality school on the y axis. There are separate graphed lines across time for each racial/ethnic group. As illustrated, White students' distance to the nearest high-quality program stays relatively stable over time while Black, Hispanic, and Asian students' distance increases over time. ">
            <a:extLst>
              <a:ext uri="{FF2B5EF4-FFF2-40B4-BE49-F238E27FC236}">
                <a16:creationId xmlns:a16="http://schemas.microsoft.com/office/drawing/2014/main" id="{1231AF3F-893F-459B-88F0-B49FCD36360A}"/>
              </a:ext>
            </a:extLst>
          </p:cNvPr>
          <p:cNvPicPr>
            <a:picLocks noChangeAspect="1"/>
          </p:cNvPicPr>
          <p:nvPr/>
        </p:nvPicPr>
        <p:blipFill>
          <a:blip r:embed="rId3"/>
          <a:stretch>
            <a:fillRect/>
          </a:stretch>
        </p:blipFill>
        <p:spPr>
          <a:xfrm>
            <a:off x="1841501" y="1151349"/>
            <a:ext cx="7886700" cy="4866669"/>
          </a:xfrm>
          <a:prstGeom prst="rect">
            <a:avLst/>
          </a:prstGeom>
        </p:spPr>
      </p:pic>
    </p:spTree>
    <p:extLst>
      <p:ext uri="{BB962C8B-B14F-4D97-AF65-F5344CB8AC3E}">
        <p14:creationId xmlns:p14="http://schemas.microsoft.com/office/powerpoint/2010/main" val="1353754948"/>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9AEF-E037-4FDF-AE1E-6FFF701F3DA0}"/>
              </a:ext>
            </a:extLst>
          </p:cNvPr>
          <p:cNvSpPr>
            <a:spLocks noGrp="1"/>
          </p:cNvSpPr>
          <p:nvPr>
            <p:ph type="title"/>
          </p:nvPr>
        </p:nvSpPr>
        <p:spPr>
          <a:xfrm>
            <a:off x="1524000" y="18256"/>
            <a:ext cx="9144000" cy="1325563"/>
          </a:xfrm>
        </p:spPr>
        <p:txBody>
          <a:bodyPr>
            <a:normAutofit/>
          </a:bodyPr>
          <a:lstStyle/>
          <a:p>
            <a:pPr algn="ctr"/>
            <a:r>
              <a:rPr lang="en-US" dirty="0"/>
              <a:t>RQ 3: Does greater proximity to PreK promote more equitable enrollment patterns? </a:t>
            </a:r>
          </a:p>
        </p:txBody>
      </p:sp>
      <p:sp>
        <p:nvSpPr>
          <p:cNvPr id="4" name="Content Placeholder 3">
            <a:extLst>
              <a:ext uri="{FF2B5EF4-FFF2-40B4-BE49-F238E27FC236}">
                <a16:creationId xmlns:a16="http://schemas.microsoft.com/office/drawing/2014/main" id="{C7D9BEDC-0CDC-02CF-96AC-54063AF46DFB}"/>
              </a:ext>
            </a:extLst>
          </p:cNvPr>
          <p:cNvSpPr>
            <a:spLocks noGrp="1"/>
          </p:cNvSpPr>
          <p:nvPr>
            <p:ph idx="1"/>
          </p:nvPr>
        </p:nvSpPr>
        <p:spPr>
          <a:xfrm>
            <a:off x="1628543" y="1253331"/>
            <a:ext cx="8905642" cy="4935597"/>
          </a:xfrm>
        </p:spPr>
        <p:txBody>
          <a:bodyPr>
            <a:normAutofit fontScale="92500"/>
          </a:bodyPr>
          <a:lstStyle/>
          <a:p>
            <a:pPr marL="0">
              <a:lnSpc>
                <a:spcPct val="200000"/>
              </a:lnSpc>
              <a:spcBef>
                <a:spcPts val="0"/>
              </a:spcBef>
            </a:pPr>
            <a:r>
              <a:rPr lang="en-US" sz="2600" b="1" u="sng" dirty="0">
                <a:ea typeface="Times New Roman" panose="02020603050405020304" pitchFamily="18" charset="0"/>
              </a:rPr>
              <a:t>Proximity to the nearest BPS PreK program</a:t>
            </a:r>
          </a:p>
          <a:p>
            <a:pPr marL="342900" lvl="1">
              <a:lnSpc>
                <a:spcPct val="120000"/>
              </a:lnSpc>
              <a:spcBef>
                <a:spcPts val="0"/>
              </a:spcBef>
            </a:pPr>
            <a:r>
              <a:rPr lang="en-US" sz="1900" dirty="0">
                <a:ea typeface="Times New Roman" panose="02020603050405020304" pitchFamily="18" charset="0"/>
              </a:rPr>
              <a:t>Students who lived further away from a school offering the BPS PreK program were </a:t>
            </a:r>
            <a:r>
              <a:rPr lang="en-US" sz="1900" b="1" dirty="0">
                <a:ea typeface="Times New Roman" panose="02020603050405020304" pitchFamily="18" charset="0"/>
              </a:rPr>
              <a:t>more likely </a:t>
            </a:r>
            <a:r>
              <a:rPr lang="en-US" sz="1900" dirty="0">
                <a:ea typeface="Times New Roman" panose="02020603050405020304" pitchFamily="18" charset="0"/>
              </a:rPr>
              <a:t>to enroll in the program in general (OR = 1.35, p &lt; .001), controlling for demographic characteristics and study year.</a:t>
            </a:r>
          </a:p>
          <a:p>
            <a:pPr marL="342900" lvl="1">
              <a:lnSpc>
                <a:spcPct val="120000"/>
              </a:lnSpc>
              <a:spcBef>
                <a:spcPts val="0"/>
              </a:spcBef>
            </a:pPr>
            <a:r>
              <a:rPr lang="en-US" sz="1900" dirty="0">
                <a:ea typeface="Times New Roman" panose="02020603050405020304" pitchFamily="18" charset="0"/>
              </a:rPr>
              <a:t>Compared to White students, when Black and Hispanic students lived further away from any BPS PreK program they were actually slightly </a:t>
            </a:r>
            <a:r>
              <a:rPr lang="en-US" sz="1900" i="1" dirty="0">
                <a:ea typeface="Times New Roman" panose="02020603050405020304" pitchFamily="18" charset="0"/>
              </a:rPr>
              <a:t>more</a:t>
            </a:r>
            <a:r>
              <a:rPr lang="en-US" sz="1900" dirty="0">
                <a:ea typeface="Times New Roman" panose="02020603050405020304" pitchFamily="18" charset="0"/>
              </a:rPr>
              <a:t> likely to enroll in one.</a:t>
            </a:r>
          </a:p>
          <a:p>
            <a:pPr marL="0">
              <a:lnSpc>
                <a:spcPct val="200000"/>
              </a:lnSpc>
              <a:spcBef>
                <a:spcPts val="0"/>
              </a:spcBef>
            </a:pPr>
            <a:r>
              <a:rPr lang="en-US" sz="2600" b="1" u="sng" dirty="0">
                <a:ea typeface="Times New Roman" panose="02020603050405020304" pitchFamily="18" charset="0"/>
              </a:rPr>
              <a:t>Proximity to nearest BPS PreK program in a </a:t>
            </a:r>
            <a:r>
              <a:rPr lang="en-US" sz="2600" b="1" i="1" u="sng" dirty="0">
                <a:ea typeface="Times New Roman" panose="02020603050405020304" pitchFamily="18" charset="0"/>
              </a:rPr>
              <a:t>high-quality </a:t>
            </a:r>
            <a:r>
              <a:rPr lang="en-US" sz="2600" b="1" u="sng" dirty="0">
                <a:ea typeface="Times New Roman" panose="02020603050405020304" pitchFamily="18" charset="0"/>
              </a:rPr>
              <a:t>school</a:t>
            </a:r>
          </a:p>
          <a:p>
            <a:pPr marL="342900" lvl="1">
              <a:lnSpc>
                <a:spcPct val="120000"/>
              </a:lnSpc>
              <a:spcBef>
                <a:spcPts val="0"/>
              </a:spcBef>
            </a:pPr>
            <a:r>
              <a:rPr lang="en-US" sz="1900" dirty="0">
                <a:ea typeface="Times New Roman" panose="02020603050405020304" pitchFamily="18" charset="0"/>
              </a:rPr>
              <a:t>Students who lived further away from the nearest program in a </a:t>
            </a:r>
            <a:r>
              <a:rPr lang="en-US" sz="1900" i="1" dirty="0">
                <a:ea typeface="Times New Roman" panose="02020603050405020304" pitchFamily="18" charset="0"/>
              </a:rPr>
              <a:t>higher-quality school</a:t>
            </a:r>
            <a:r>
              <a:rPr lang="en-US" sz="1900" dirty="0">
                <a:ea typeface="Times New Roman" panose="02020603050405020304" pitchFamily="18" charset="0"/>
              </a:rPr>
              <a:t> were less likely to enroll in a program in a higher-quality school. </a:t>
            </a:r>
          </a:p>
          <a:p>
            <a:pPr marL="342900" lvl="1">
              <a:lnSpc>
                <a:spcPct val="120000"/>
              </a:lnSpc>
              <a:spcBef>
                <a:spcPts val="0"/>
              </a:spcBef>
            </a:pPr>
            <a:r>
              <a:rPr lang="en-US" sz="1900" dirty="0">
                <a:ea typeface="Times New Roman" panose="02020603050405020304" pitchFamily="18" charset="0"/>
              </a:rPr>
              <a:t>Compared to monolingual English speaking students, when DLL students lived further away from a program in a higher-quality school they were </a:t>
            </a:r>
            <a:r>
              <a:rPr lang="en-US" sz="1900" i="1" dirty="0">
                <a:ea typeface="Times New Roman" panose="02020603050405020304" pitchFamily="18" charset="0"/>
              </a:rPr>
              <a:t>more </a:t>
            </a:r>
            <a:r>
              <a:rPr lang="en-US" sz="1900" dirty="0">
                <a:ea typeface="Times New Roman" panose="02020603050405020304" pitchFamily="18" charset="0"/>
              </a:rPr>
              <a:t>likely to enroll.</a:t>
            </a:r>
            <a:endParaRPr lang="en-US" sz="1900" dirty="0"/>
          </a:p>
        </p:txBody>
      </p:sp>
    </p:spTree>
    <p:extLst>
      <p:ext uri="{BB962C8B-B14F-4D97-AF65-F5344CB8AC3E}">
        <p14:creationId xmlns:p14="http://schemas.microsoft.com/office/powerpoint/2010/main" val="3345109033"/>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D2165-220C-4832-97E1-E7918575084F}"/>
              </a:ext>
            </a:extLst>
          </p:cNvPr>
          <p:cNvSpPr>
            <a:spLocks noGrp="1"/>
          </p:cNvSpPr>
          <p:nvPr>
            <p:ph type="title"/>
          </p:nvPr>
        </p:nvSpPr>
        <p:spPr>
          <a:xfrm>
            <a:off x="2152650" y="365127"/>
            <a:ext cx="7886700" cy="995323"/>
          </a:xfrm>
        </p:spPr>
        <p:txBody>
          <a:bodyPr>
            <a:normAutofit/>
          </a:bodyPr>
          <a:lstStyle/>
          <a:p>
            <a:pPr algn="ctr"/>
            <a:r>
              <a:rPr lang="en-US" dirty="0">
                <a:latin typeface="+mn-lt"/>
              </a:rPr>
              <a:t>Summary of findings </a:t>
            </a:r>
          </a:p>
        </p:txBody>
      </p:sp>
      <p:graphicFrame>
        <p:nvGraphicFramePr>
          <p:cNvPr id="3" name="Diagram 2">
            <a:extLst>
              <a:ext uri="{FF2B5EF4-FFF2-40B4-BE49-F238E27FC236}">
                <a16:creationId xmlns:a16="http://schemas.microsoft.com/office/drawing/2014/main" id="{0FB27537-F528-46D7-A7AD-1DF99ED03B3A}"/>
              </a:ext>
            </a:extLst>
          </p:cNvPr>
          <p:cNvGraphicFramePr/>
          <p:nvPr/>
        </p:nvGraphicFramePr>
        <p:xfrm>
          <a:off x="1635513" y="1463907"/>
          <a:ext cx="8842917" cy="4490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5780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392CC-B036-402D-8492-65E1A7D3DFF4}"/>
              </a:ext>
            </a:extLst>
          </p:cNvPr>
          <p:cNvSpPr>
            <a:spLocks noGrp="1"/>
          </p:cNvSpPr>
          <p:nvPr>
            <p:ph type="title"/>
          </p:nvPr>
        </p:nvSpPr>
        <p:spPr>
          <a:xfrm>
            <a:off x="1835499" y="365127"/>
            <a:ext cx="8475662" cy="770338"/>
          </a:xfrm>
        </p:spPr>
        <p:txBody>
          <a:bodyPr>
            <a:normAutofit/>
          </a:bodyPr>
          <a:lstStyle/>
          <a:p>
            <a:pPr algn="ctr"/>
            <a:r>
              <a:rPr lang="en-US" dirty="0">
                <a:latin typeface="+mn-lt"/>
              </a:rPr>
              <a:t>Implications and directions for future research</a:t>
            </a:r>
          </a:p>
        </p:txBody>
      </p:sp>
      <p:graphicFrame>
        <p:nvGraphicFramePr>
          <p:cNvPr id="5" name="Diagram 4">
            <a:extLst>
              <a:ext uri="{FF2B5EF4-FFF2-40B4-BE49-F238E27FC236}">
                <a16:creationId xmlns:a16="http://schemas.microsoft.com/office/drawing/2014/main" id="{B073DE1F-7E0E-4494-BCB4-E1EC3E147FAD}"/>
              </a:ext>
            </a:extLst>
          </p:cNvPr>
          <p:cNvGraphicFramePr/>
          <p:nvPr/>
        </p:nvGraphicFramePr>
        <p:xfrm>
          <a:off x="1835499" y="1396999"/>
          <a:ext cx="8571244" cy="4451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6309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392CC-B036-402D-8492-65E1A7D3DFF4}"/>
              </a:ext>
            </a:extLst>
          </p:cNvPr>
          <p:cNvSpPr>
            <a:spLocks noGrp="1"/>
          </p:cNvSpPr>
          <p:nvPr>
            <p:ph type="title"/>
          </p:nvPr>
        </p:nvSpPr>
        <p:spPr>
          <a:xfrm>
            <a:off x="1835499" y="365127"/>
            <a:ext cx="8475662" cy="770338"/>
          </a:xfrm>
        </p:spPr>
        <p:txBody>
          <a:bodyPr>
            <a:normAutofit fontScale="90000"/>
          </a:bodyPr>
          <a:lstStyle/>
          <a:p>
            <a:pPr algn="ctr"/>
            <a:r>
              <a:rPr lang="en-US" dirty="0">
                <a:latin typeface="+mn-lt"/>
              </a:rPr>
              <a:t>Paper is now published at AERA Open</a:t>
            </a:r>
            <a:br>
              <a:rPr lang="en-US" dirty="0">
                <a:latin typeface="+mn-lt"/>
              </a:rPr>
            </a:br>
            <a:r>
              <a:rPr lang="en-US" dirty="0">
                <a:latin typeface="+mn-lt"/>
              </a:rPr>
              <a:t>with open access</a:t>
            </a:r>
          </a:p>
        </p:txBody>
      </p:sp>
      <p:pic>
        <p:nvPicPr>
          <p:cNvPr id="4" name="Picture 3">
            <a:extLst>
              <a:ext uri="{FF2B5EF4-FFF2-40B4-BE49-F238E27FC236}">
                <a16:creationId xmlns:a16="http://schemas.microsoft.com/office/drawing/2014/main" id="{512C4EE3-34B4-E16E-DAE6-E2E59259C88C}"/>
              </a:ext>
            </a:extLst>
          </p:cNvPr>
          <p:cNvPicPr>
            <a:picLocks noChangeAspect="1"/>
          </p:cNvPicPr>
          <p:nvPr/>
        </p:nvPicPr>
        <p:blipFill>
          <a:blip r:embed="rId2"/>
          <a:stretch>
            <a:fillRect/>
          </a:stretch>
        </p:blipFill>
        <p:spPr>
          <a:xfrm>
            <a:off x="1501330" y="1310605"/>
            <a:ext cx="9144000" cy="2653316"/>
          </a:xfrm>
          <a:prstGeom prst="rect">
            <a:avLst/>
          </a:prstGeom>
        </p:spPr>
      </p:pic>
      <p:sp>
        <p:nvSpPr>
          <p:cNvPr id="6" name="TextBox 5">
            <a:extLst>
              <a:ext uri="{FF2B5EF4-FFF2-40B4-BE49-F238E27FC236}">
                <a16:creationId xmlns:a16="http://schemas.microsoft.com/office/drawing/2014/main" id="{B58A76BE-9F77-72AD-4090-D06CD1849EE1}"/>
              </a:ext>
            </a:extLst>
          </p:cNvPr>
          <p:cNvSpPr txBox="1"/>
          <p:nvPr/>
        </p:nvSpPr>
        <p:spPr>
          <a:xfrm>
            <a:off x="1925445" y="4554937"/>
            <a:ext cx="8385716" cy="1323439"/>
          </a:xfrm>
          <a:prstGeom prst="rect">
            <a:avLst/>
          </a:prstGeom>
          <a:noFill/>
        </p:spPr>
        <p:txBody>
          <a:bodyPr wrap="square" rtlCol="0">
            <a:spAutoFit/>
          </a:bodyPr>
          <a:lstStyle/>
          <a:p>
            <a:r>
              <a:rPr lang="en-US" sz="2000" dirty="0">
                <a:solidFill>
                  <a:srgbClr val="222222"/>
                </a:solidFill>
                <a:latin typeface="Calibri" panose="020F0502020204030204"/>
              </a:rPr>
              <a:t>McCormick, M., Pralica, M., Hsueh, J., Weiland, C., Weissman, A. K., Shapiro, A., ... &amp; Sachs, J. (2023). Going the Distance: Disparities in Pre-K Enrollment in Higher-Quality Schools by Geographic Proximity, Race/Ethnicity, Family Income, and Home Language. </a:t>
            </a:r>
            <a:r>
              <a:rPr lang="en-US" sz="2000" i="1" dirty="0">
                <a:solidFill>
                  <a:srgbClr val="222222"/>
                </a:solidFill>
                <a:latin typeface="Calibri" panose="020F0502020204030204"/>
              </a:rPr>
              <a:t>AERA Open</a:t>
            </a:r>
            <a:r>
              <a:rPr lang="en-US" sz="2000" dirty="0">
                <a:solidFill>
                  <a:srgbClr val="222222"/>
                </a:solidFill>
                <a:latin typeface="Calibri" panose="020F0502020204030204"/>
              </a:rPr>
              <a:t>, </a:t>
            </a:r>
            <a:r>
              <a:rPr lang="en-US" sz="2000" i="1" dirty="0">
                <a:solidFill>
                  <a:srgbClr val="222222"/>
                </a:solidFill>
                <a:latin typeface="Calibri" panose="020F0502020204030204"/>
              </a:rPr>
              <a:t>9</a:t>
            </a:r>
            <a:r>
              <a:rPr lang="en-US" sz="2000" dirty="0">
                <a:solidFill>
                  <a:srgbClr val="222222"/>
                </a:solidFill>
                <a:latin typeface="Calibri" panose="020F0502020204030204"/>
              </a:rPr>
              <a:t>, 23328584231168867.</a:t>
            </a:r>
            <a:endParaRPr lang="en-US" sz="2000" dirty="0">
              <a:solidFill>
                <a:prstClr val="black"/>
              </a:solidFill>
              <a:latin typeface="Calibri" panose="020F0502020204030204"/>
            </a:endParaRPr>
          </a:p>
        </p:txBody>
      </p:sp>
    </p:spTree>
    <p:extLst>
      <p:ext uri="{BB962C8B-B14F-4D97-AF65-F5344CB8AC3E}">
        <p14:creationId xmlns:p14="http://schemas.microsoft.com/office/powerpoint/2010/main" val="2028247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1325563"/>
          </a:xfrm>
        </p:spPr>
        <p:txBody>
          <a:bodyPr/>
          <a:lstStyle/>
          <a:p>
            <a:pPr algn="ctr"/>
            <a:r>
              <a:rPr lang="en-US" b="1" dirty="0">
                <a:latin typeface="+mn-lt"/>
              </a:rPr>
              <a:t>Thank you to our team! </a:t>
            </a:r>
          </a:p>
        </p:txBody>
      </p:sp>
      <p:sp>
        <p:nvSpPr>
          <p:cNvPr id="3" name="Content Placeholder 2"/>
          <p:cNvSpPr>
            <a:spLocks noGrp="1"/>
          </p:cNvSpPr>
          <p:nvPr>
            <p:ph idx="1"/>
          </p:nvPr>
        </p:nvSpPr>
        <p:spPr>
          <a:xfrm>
            <a:off x="1676400" y="1015758"/>
            <a:ext cx="2819400" cy="5943600"/>
          </a:xfrm>
        </p:spPr>
        <p:txBody>
          <a:bodyPr>
            <a:normAutofit/>
          </a:bodyPr>
          <a:lstStyle/>
          <a:p>
            <a:pPr marL="0" indent="0">
              <a:spcBef>
                <a:spcPts val="0"/>
              </a:spcBef>
              <a:buNone/>
            </a:pPr>
            <a:r>
              <a:rPr lang="en-US" sz="3000" b="1" u="sng" dirty="0"/>
              <a:t>MDRC</a:t>
            </a:r>
          </a:p>
          <a:p>
            <a:pPr marL="0" indent="0">
              <a:spcBef>
                <a:spcPts val="0"/>
              </a:spcBef>
              <a:buNone/>
            </a:pPr>
            <a:r>
              <a:rPr lang="en-US" sz="3000" dirty="0"/>
              <a:t>Marissa Strassberger</a:t>
            </a:r>
          </a:p>
          <a:p>
            <a:pPr marL="0" indent="0">
              <a:spcBef>
                <a:spcPts val="0"/>
              </a:spcBef>
              <a:buNone/>
            </a:pPr>
            <a:r>
              <a:rPr lang="en-US" sz="3000" dirty="0"/>
              <a:t>Rama Hagos</a:t>
            </a:r>
          </a:p>
          <a:p>
            <a:pPr marL="0" indent="0">
              <a:spcBef>
                <a:spcPts val="0"/>
              </a:spcBef>
              <a:buNone/>
            </a:pPr>
            <a:r>
              <a:rPr lang="en-US" sz="3000" dirty="0"/>
              <a:t>Sharon Huang</a:t>
            </a:r>
          </a:p>
          <a:p>
            <a:pPr marL="0" indent="0">
              <a:spcBef>
                <a:spcPts val="0"/>
              </a:spcBef>
              <a:buNone/>
            </a:pPr>
            <a:r>
              <a:rPr lang="en-US" sz="3000" dirty="0"/>
              <a:t>Desiree Alderson</a:t>
            </a:r>
          </a:p>
          <a:p>
            <a:pPr marL="0" indent="0">
              <a:spcBef>
                <a:spcPts val="0"/>
              </a:spcBef>
              <a:buNone/>
            </a:pPr>
            <a:r>
              <a:rPr lang="en-US" sz="3000" dirty="0"/>
              <a:t>Ilana Blum</a:t>
            </a:r>
          </a:p>
          <a:p>
            <a:pPr marL="0" indent="0">
              <a:spcBef>
                <a:spcPts val="0"/>
              </a:spcBef>
              <a:buNone/>
            </a:pPr>
            <a:r>
              <a:rPr lang="en-US" sz="3000" dirty="0"/>
              <a:t>Samantha Xia</a:t>
            </a:r>
          </a:p>
          <a:p>
            <a:pPr marL="0" indent="0">
              <a:spcBef>
                <a:spcPts val="0"/>
              </a:spcBef>
              <a:buNone/>
            </a:pPr>
            <a:r>
              <a:rPr lang="en-US" sz="3000" dirty="0"/>
              <a:t>Jennifer Yeaton</a:t>
            </a:r>
          </a:p>
          <a:p>
            <a:pPr marL="0" indent="0">
              <a:spcBef>
                <a:spcPts val="0"/>
              </a:spcBef>
              <a:buNone/>
            </a:pPr>
            <a:r>
              <a:rPr lang="en-US" sz="3000"/>
              <a:t>Mirjana</a:t>
            </a:r>
            <a:r>
              <a:rPr lang="en-US" sz="3000" dirty="0"/>
              <a:t> Pralica</a:t>
            </a:r>
            <a:endParaRPr lang="en-US" dirty="0"/>
          </a:p>
          <a:p>
            <a:pPr marL="0" indent="0">
              <a:lnSpc>
                <a:spcPct val="120000"/>
              </a:lnSpc>
              <a:spcBef>
                <a:spcPts val="0"/>
              </a:spcBef>
              <a:buNone/>
            </a:pPr>
            <a:endParaRPr lang="en-US" dirty="0"/>
          </a:p>
          <a:p>
            <a:pPr marL="0" indent="0">
              <a:buNone/>
            </a:pPr>
            <a:endParaRPr lang="en-US" dirty="0"/>
          </a:p>
        </p:txBody>
      </p:sp>
      <p:sp>
        <p:nvSpPr>
          <p:cNvPr id="4" name="Content Placeholder 2"/>
          <p:cNvSpPr txBox="1">
            <a:spLocks/>
          </p:cNvSpPr>
          <p:nvPr/>
        </p:nvSpPr>
        <p:spPr>
          <a:xfrm>
            <a:off x="4495800" y="914400"/>
            <a:ext cx="2667000" cy="5943600"/>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0"/>
              </a:spcBef>
              <a:buNone/>
            </a:pPr>
            <a:r>
              <a:rPr lang="en-US" sz="3000" b="1" u="sng" dirty="0">
                <a:solidFill>
                  <a:prstClr val="black"/>
                </a:solidFill>
                <a:latin typeface="Calibri" panose="020F0502020204030204"/>
              </a:rPr>
              <a:t>BPS</a:t>
            </a:r>
          </a:p>
          <a:p>
            <a:pPr marL="0" indent="0">
              <a:spcBef>
                <a:spcPts val="0"/>
              </a:spcBef>
              <a:buNone/>
            </a:pPr>
            <a:r>
              <a:rPr lang="en-US" sz="3000" dirty="0">
                <a:solidFill>
                  <a:prstClr val="black"/>
                </a:solidFill>
                <a:latin typeface="Calibri" panose="020F0502020204030204"/>
              </a:rPr>
              <a:t>Brian Gold</a:t>
            </a:r>
          </a:p>
          <a:p>
            <a:pPr marL="0" indent="0">
              <a:spcBef>
                <a:spcPts val="0"/>
              </a:spcBef>
              <a:buNone/>
            </a:pPr>
            <a:r>
              <a:rPr lang="en-US" sz="3000" dirty="0">
                <a:solidFill>
                  <a:prstClr val="black"/>
                </a:solidFill>
                <a:latin typeface="Calibri" panose="020F0502020204030204"/>
              </a:rPr>
              <a:t>Annie Taylor</a:t>
            </a:r>
          </a:p>
          <a:p>
            <a:pPr marL="0" indent="0">
              <a:spcBef>
                <a:spcPts val="0"/>
              </a:spcBef>
              <a:buNone/>
            </a:pPr>
            <a:r>
              <a:rPr lang="en-US" sz="3000" dirty="0">
                <a:solidFill>
                  <a:prstClr val="black"/>
                </a:solidFill>
                <a:latin typeface="Calibri" panose="020F0502020204030204"/>
              </a:rPr>
              <a:t>Abby Morales</a:t>
            </a:r>
          </a:p>
          <a:p>
            <a:pPr marL="0" indent="0">
              <a:spcBef>
                <a:spcPts val="0"/>
              </a:spcBef>
              <a:buNone/>
            </a:pPr>
            <a:r>
              <a:rPr lang="en-US" sz="3000" dirty="0">
                <a:solidFill>
                  <a:prstClr val="black"/>
                </a:solidFill>
                <a:latin typeface="Calibri" panose="020F0502020204030204"/>
              </a:rPr>
              <a:t>Marina </a:t>
            </a:r>
            <a:r>
              <a:rPr lang="en-US" sz="3000" dirty="0" err="1">
                <a:solidFill>
                  <a:prstClr val="black"/>
                </a:solidFill>
                <a:latin typeface="Calibri" panose="020F0502020204030204"/>
              </a:rPr>
              <a:t>Boni</a:t>
            </a:r>
            <a:endParaRPr lang="en-US" sz="3000" dirty="0">
              <a:solidFill>
                <a:prstClr val="black"/>
              </a:solidFill>
              <a:latin typeface="Calibri" panose="020F0502020204030204"/>
            </a:endParaRPr>
          </a:p>
          <a:p>
            <a:pPr marL="0" indent="0">
              <a:spcBef>
                <a:spcPts val="0"/>
              </a:spcBef>
              <a:buNone/>
            </a:pPr>
            <a:r>
              <a:rPr lang="en-US" sz="3000" dirty="0">
                <a:solidFill>
                  <a:prstClr val="black"/>
                </a:solidFill>
                <a:latin typeface="Calibri" panose="020F0502020204030204"/>
              </a:rPr>
              <a:t>Melissa Luc</a:t>
            </a:r>
          </a:p>
          <a:p>
            <a:pPr marL="0" indent="0">
              <a:spcBef>
                <a:spcPts val="0"/>
              </a:spcBef>
              <a:buNone/>
            </a:pPr>
            <a:r>
              <a:rPr lang="en-US" sz="3000" dirty="0">
                <a:solidFill>
                  <a:prstClr val="black"/>
                </a:solidFill>
                <a:latin typeface="Calibri" panose="020F0502020204030204"/>
              </a:rPr>
              <a:t>David Ramsey</a:t>
            </a:r>
          </a:p>
          <a:p>
            <a:pPr marL="0" indent="0">
              <a:spcBef>
                <a:spcPts val="0"/>
              </a:spcBef>
              <a:buNone/>
            </a:pPr>
            <a:r>
              <a:rPr lang="en-US" sz="3000" dirty="0">
                <a:solidFill>
                  <a:prstClr val="black"/>
                </a:solidFill>
                <a:latin typeface="Calibri" panose="020F0502020204030204"/>
              </a:rPr>
              <a:t>BPS Dept. of Early Childhood Staff</a:t>
            </a:r>
          </a:p>
          <a:p>
            <a:pPr marL="0" indent="0">
              <a:lnSpc>
                <a:spcPct val="120000"/>
              </a:lnSpc>
              <a:spcBef>
                <a:spcPts val="0"/>
              </a:spcBef>
              <a:buNone/>
            </a:pPr>
            <a:endParaRPr lang="en-US" dirty="0">
              <a:solidFill>
                <a:prstClr val="black"/>
              </a:solidFill>
              <a:latin typeface="Calibri" panose="020F0502020204030204"/>
            </a:endParaRPr>
          </a:p>
          <a:p>
            <a:pPr marL="0" indent="0">
              <a:buNone/>
            </a:pPr>
            <a:endParaRPr lang="en-US" dirty="0">
              <a:solidFill>
                <a:prstClr val="black"/>
              </a:solidFill>
              <a:latin typeface="Calibri" panose="020F0502020204030204"/>
            </a:endParaRPr>
          </a:p>
        </p:txBody>
      </p:sp>
      <p:sp>
        <p:nvSpPr>
          <p:cNvPr id="5" name="Content Placeholder 2"/>
          <p:cNvSpPr txBox="1">
            <a:spLocks/>
          </p:cNvSpPr>
          <p:nvPr/>
        </p:nvSpPr>
        <p:spPr>
          <a:xfrm>
            <a:off x="7200378" y="914400"/>
            <a:ext cx="3467622" cy="5943600"/>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sz="3000" b="1" u="sng" dirty="0">
                <a:solidFill>
                  <a:prstClr val="black"/>
                </a:solidFill>
                <a:latin typeface="Calibri" panose="020F0502020204030204"/>
              </a:rPr>
              <a:t>University of Michigan</a:t>
            </a:r>
          </a:p>
          <a:p>
            <a:pPr marL="0" indent="0">
              <a:spcBef>
                <a:spcPts val="0"/>
              </a:spcBef>
              <a:buNone/>
            </a:pPr>
            <a:r>
              <a:rPr lang="en-US" sz="3000" dirty="0">
                <a:solidFill>
                  <a:prstClr val="black"/>
                </a:solidFill>
                <a:latin typeface="Calibri" panose="020F0502020204030204"/>
              </a:rPr>
              <a:t>Deborah Ball</a:t>
            </a:r>
          </a:p>
          <a:p>
            <a:pPr marL="0" indent="0">
              <a:spcBef>
                <a:spcPts val="0"/>
              </a:spcBef>
              <a:buNone/>
            </a:pPr>
            <a:r>
              <a:rPr lang="en-US" sz="3000" dirty="0">
                <a:solidFill>
                  <a:prstClr val="black"/>
                </a:solidFill>
                <a:latin typeface="Calibri" panose="020F0502020204030204"/>
              </a:rPr>
              <a:t>Lillie Moffett</a:t>
            </a:r>
          </a:p>
          <a:p>
            <a:pPr marL="0" indent="0">
              <a:spcBef>
                <a:spcPts val="0"/>
              </a:spcBef>
              <a:buNone/>
            </a:pPr>
            <a:r>
              <a:rPr lang="en-US" sz="3000" dirty="0">
                <a:solidFill>
                  <a:prstClr val="black"/>
                </a:solidFill>
                <a:latin typeface="Calibri" panose="020F0502020204030204"/>
              </a:rPr>
              <a:t>Paola Rosado</a:t>
            </a:r>
          </a:p>
          <a:p>
            <a:pPr marL="0" indent="0">
              <a:spcBef>
                <a:spcPts val="0"/>
              </a:spcBef>
              <a:buNone/>
            </a:pPr>
            <a:r>
              <a:rPr lang="en-US" sz="3000" dirty="0">
                <a:solidFill>
                  <a:prstClr val="black"/>
                </a:solidFill>
                <a:latin typeface="Calibri" panose="020F0502020204030204"/>
              </a:rPr>
              <a:t>Amanda Ketner</a:t>
            </a:r>
            <a:endParaRPr lang="en-US" sz="3000" b="1" u="sng" dirty="0">
              <a:solidFill>
                <a:prstClr val="black"/>
              </a:solidFill>
              <a:latin typeface="Calibri" panose="020F0502020204030204"/>
            </a:endParaRPr>
          </a:p>
          <a:p>
            <a:pPr marL="0" indent="0">
              <a:spcBef>
                <a:spcPts val="0"/>
              </a:spcBef>
              <a:buNone/>
            </a:pPr>
            <a:r>
              <a:rPr lang="en-US" sz="3000" b="1" u="sng" dirty="0">
                <a:solidFill>
                  <a:prstClr val="black"/>
                </a:solidFill>
                <a:latin typeface="Calibri" panose="020F0502020204030204"/>
              </a:rPr>
              <a:t>Harvard</a:t>
            </a:r>
          </a:p>
          <a:p>
            <a:pPr marL="0" indent="0">
              <a:spcBef>
                <a:spcPts val="0"/>
              </a:spcBef>
              <a:buNone/>
            </a:pPr>
            <a:r>
              <a:rPr lang="en-US" sz="3000" dirty="0">
                <a:solidFill>
                  <a:prstClr val="black"/>
                </a:solidFill>
                <a:latin typeface="Calibri" panose="020F0502020204030204"/>
              </a:rPr>
              <a:t>Sibyl Holland</a:t>
            </a:r>
          </a:p>
          <a:p>
            <a:pPr marL="0" indent="0">
              <a:spcBef>
                <a:spcPts val="0"/>
              </a:spcBef>
              <a:buNone/>
            </a:pPr>
            <a:r>
              <a:rPr lang="en-US" sz="3000" dirty="0">
                <a:solidFill>
                  <a:prstClr val="black"/>
                </a:solidFill>
                <a:latin typeface="Calibri" panose="020F0502020204030204"/>
              </a:rPr>
              <a:t>Maia Gokhale</a:t>
            </a:r>
          </a:p>
          <a:p>
            <a:pPr marL="0" indent="0">
              <a:spcBef>
                <a:spcPts val="0"/>
              </a:spcBef>
              <a:buNone/>
            </a:pPr>
            <a:r>
              <a:rPr lang="en-US" sz="3000" dirty="0">
                <a:solidFill>
                  <a:prstClr val="black"/>
                </a:solidFill>
                <a:latin typeface="Calibri" panose="020F0502020204030204"/>
              </a:rPr>
              <a:t>Data collection team</a:t>
            </a:r>
          </a:p>
          <a:p>
            <a:pPr marL="0" indent="0">
              <a:lnSpc>
                <a:spcPct val="120000"/>
              </a:lnSpc>
              <a:spcBef>
                <a:spcPts val="0"/>
              </a:spcBef>
              <a:buNone/>
            </a:pPr>
            <a:endParaRPr lang="en-US" dirty="0">
              <a:solidFill>
                <a:prstClr val="black"/>
              </a:solidFill>
              <a:latin typeface="Calibri" panose="020F0502020204030204"/>
            </a:endParaRPr>
          </a:p>
          <a:p>
            <a:pPr marL="0" indent="0">
              <a:buNone/>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2348203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51619"/>
            <a:ext cx="9144000" cy="1325563"/>
          </a:xfrm>
        </p:spPr>
        <p:txBody>
          <a:bodyPr>
            <a:normAutofit/>
          </a:bodyPr>
          <a:lstStyle/>
          <a:p>
            <a:pPr algn="ctr"/>
            <a:r>
              <a:rPr lang="en-US" sz="3600" b="1" dirty="0">
                <a:latin typeface="+mn-lt"/>
              </a:rPr>
              <a:t>Funding Acknowledgment</a:t>
            </a:r>
          </a:p>
        </p:txBody>
      </p:sp>
      <p:sp>
        <p:nvSpPr>
          <p:cNvPr id="4" name="Content Placeholder 3"/>
          <p:cNvSpPr>
            <a:spLocks noGrp="1"/>
          </p:cNvSpPr>
          <p:nvPr>
            <p:ph idx="1"/>
          </p:nvPr>
        </p:nvSpPr>
        <p:spPr>
          <a:xfrm>
            <a:off x="1752600" y="1676400"/>
            <a:ext cx="8686800" cy="4267200"/>
          </a:xfrm>
        </p:spPr>
        <p:txBody>
          <a:bodyPr>
            <a:normAutofit/>
          </a:bodyPr>
          <a:lstStyle/>
          <a:p>
            <a:pPr marL="0" indent="0" algn="ctr">
              <a:buNone/>
            </a:pPr>
            <a:r>
              <a:rPr lang="en-US" sz="2800" dirty="0"/>
              <a:t>The research reported here was supported by the Institute of Education  Sciences, Department of Education, through Grant R305N160018 – 17 to MDRC and by the Robert Wood Johnson Foundation.</a:t>
            </a:r>
          </a:p>
          <a:p>
            <a:pPr marL="0" indent="0" algn="ctr">
              <a:buNone/>
            </a:pPr>
            <a:r>
              <a:rPr lang="en-US" sz="2800" dirty="0"/>
              <a:t>The opinions expressed are those of the authors and do not represent views of the Institute or U.S. Department of Education.</a:t>
            </a:r>
          </a:p>
          <a:p>
            <a:endParaRPr lang="en-US" sz="2800" dirty="0"/>
          </a:p>
        </p:txBody>
      </p:sp>
    </p:spTree>
    <p:extLst>
      <p:ext uri="{BB962C8B-B14F-4D97-AF65-F5344CB8AC3E}">
        <p14:creationId xmlns:p14="http://schemas.microsoft.com/office/powerpoint/2010/main" val="2884729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FED40-8AAC-5BF5-98E0-21D9072724C9}"/>
              </a:ext>
            </a:extLst>
          </p:cNvPr>
          <p:cNvSpPr>
            <a:spLocks noGrp="1"/>
          </p:cNvSpPr>
          <p:nvPr>
            <p:ph type="title"/>
          </p:nvPr>
        </p:nvSpPr>
        <p:spPr/>
        <p:txBody>
          <a:bodyPr/>
          <a:lstStyle/>
          <a:p>
            <a:r>
              <a:rPr lang="en-US" dirty="0"/>
              <a:t>ADDITIONAL SLIDES/INFORMATION </a:t>
            </a:r>
          </a:p>
        </p:txBody>
      </p:sp>
    </p:spTree>
    <p:extLst>
      <p:ext uri="{BB962C8B-B14F-4D97-AF65-F5344CB8AC3E}">
        <p14:creationId xmlns:p14="http://schemas.microsoft.com/office/powerpoint/2010/main" val="4257172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8739B3-D816-4DD2-987F-61192712836B}"/>
              </a:ext>
            </a:extLst>
          </p:cNvPr>
          <p:cNvSpPr>
            <a:spLocks noGrp="1"/>
          </p:cNvSpPr>
          <p:nvPr>
            <p:ph type="title"/>
          </p:nvPr>
        </p:nvSpPr>
        <p:spPr>
          <a:xfrm>
            <a:off x="2152650" y="119801"/>
            <a:ext cx="7886700" cy="1011729"/>
          </a:xfrm>
        </p:spPr>
        <p:txBody>
          <a:bodyPr/>
          <a:lstStyle/>
          <a:p>
            <a:pPr algn="ctr"/>
            <a:r>
              <a:rPr lang="en-US" dirty="0"/>
              <a:t>Data sources for the current study</a:t>
            </a:r>
          </a:p>
        </p:txBody>
      </p:sp>
      <p:graphicFrame>
        <p:nvGraphicFramePr>
          <p:cNvPr id="6" name="Diagram 5">
            <a:extLst>
              <a:ext uri="{FF2B5EF4-FFF2-40B4-BE49-F238E27FC236}">
                <a16:creationId xmlns:a16="http://schemas.microsoft.com/office/drawing/2014/main" id="{C2996288-E138-4EFC-BC57-653CABF67CB8}"/>
              </a:ext>
            </a:extLst>
          </p:cNvPr>
          <p:cNvGraphicFramePr/>
          <p:nvPr/>
        </p:nvGraphicFramePr>
        <p:xfrm>
          <a:off x="1671146" y="1131530"/>
          <a:ext cx="8849709" cy="4688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0952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4FD95-E46F-4B5D-80EC-66C4F93F0DBF}"/>
              </a:ext>
            </a:extLst>
          </p:cNvPr>
          <p:cNvSpPr>
            <a:spLocks noGrp="1"/>
          </p:cNvSpPr>
          <p:nvPr>
            <p:ph type="title"/>
          </p:nvPr>
        </p:nvSpPr>
        <p:spPr>
          <a:xfrm>
            <a:off x="2152650" y="663250"/>
            <a:ext cx="7886700" cy="1325563"/>
          </a:xfrm>
        </p:spPr>
        <p:txBody>
          <a:bodyPr>
            <a:normAutofit fontScale="90000"/>
          </a:bodyPr>
          <a:lstStyle/>
          <a:p>
            <a:pPr algn="ctr"/>
            <a:r>
              <a:rPr lang="en-US" dirty="0"/>
              <a:t>Research question 1 analytic approach:</a:t>
            </a:r>
            <a:br>
              <a:rPr lang="en-US" dirty="0"/>
            </a:br>
            <a:r>
              <a:rPr lang="en-US" dirty="0"/>
              <a:t>Linear probability models and logistic regression with clustered SEs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AB89FC4-7C49-42FE-9911-5319771DB2FD}"/>
                  </a:ext>
                </a:extLst>
              </p:cNvPr>
              <p:cNvSpPr txBox="1"/>
              <p:nvPr/>
            </p:nvSpPr>
            <p:spPr>
              <a:xfrm>
                <a:off x="2399371" y="2443725"/>
                <a:ext cx="7393258" cy="16886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𝐸𝑛𝑟𝑜𝑙𝑙𝑚𝑒𝑛𝑡</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𝛼</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𝐹𝑅𝑃𝐿</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𝐷𝐿𝐿</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𝐴𝑠𝑖𝑎𝑛</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𝐵𝑙𝑎𝑐𝑘</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𝐻𝑖𝑠𝑝𝑎𝑛𝑖𝑐</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𝑂𝑡h𝑒𝑟𝑅𝑎𝑐𝑒</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 </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𝜒</m:t>
                          </m:r>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𝐶h𝑖𝑙𝑑</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l-GR"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υ</m:t>
                          </m:r>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𝑌𝑒𝑎𝑟</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𝜀</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oMath>
                  </m:oMathPara>
                </a14:m>
                <a:endParaRPr lang="en-US" sz="2400" dirty="0">
                  <a:solidFill>
                    <a:prstClr val="black"/>
                  </a:solidFill>
                  <a:latin typeface="Calibri" panose="020F0502020204030204"/>
                </a:endParaRPr>
              </a:p>
            </p:txBody>
          </p:sp>
        </mc:Choice>
        <mc:Fallback xmlns="">
          <p:sp>
            <p:nvSpPr>
              <p:cNvPr id="5" name="TextBox 4">
                <a:extLst>
                  <a:ext uri="{FF2B5EF4-FFF2-40B4-BE49-F238E27FC236}">
                    <a16:creationId xmlns:a16="http://schemas.microsoft.com/office/drawing/2014/main" id="{2AB89FC4-7C49-42FE-9911-5319771DB2FD}"/>
                  </a:ext>
                </a:extLst>
              </p:cNvPr>
              <p:cNvSpPr txBox="1">
                <a:spLocks noRot="1" noChangeAspect="1" noMove="1" noResize="1" noEditPoints="1" noAdjustHandles="1" noChangeArrowheads="1" noChangeShapeType="1" noTextEdit="1"/>
              </p:cNvSpPr>
              <p:nvPr/>
            </p:nvSpPr>
            <p:spPr>
              <a:xfrm>
                <a:off x="2399371" y="2443725"/>
                <a:ext cx="7393258" cy="1688667"/>
              </a:xfrm>
              <a:prstGeom prst="rect">
                <a:avLst/>
              </a:prstGeom>
              <a:blipFill>
                <a:blip r:embed="rId2"/>
                <a:stretch>
                  <a:fillRect b="-21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9008049-CB25-411F-BD44-F2E940ABE9FE}"/>
                  </a:ext>
                </a:extLst>
              </p:cNvPr>
              <p:cNvSpPr txBox="1"/>
              <p:nvPr/>
            </p:nvSpPr>
            <p:spPr>
              <a:xfrm>
                <a:off x="2510884" y="4316085"/>
                <a:ext cx="7393258" cy="1289584"/>
              </a:xfrm>
              <a:prstGeom prst="rect">
                <a:avLst/>
              </a:prstGeom>
              <a:noFill/>
            </p:spPr>
            <p:txBody>
              <a:bodyPr wrap="square">
                <a:spAutoFit/>
              </a:bodyPr>
              <a:lstStyle/>
              <a:p>
                <a:r>
                  <a:rPr lang="en-US" sz="2400" i="1" dirty="0">
                    <a:solidFill>
                      <a:prstClr val="black"/>
                    </a:solidFill>
                    <a:latin typeface="Cambria" panose="02040503050406030204" pitchFamily="18" charset="0"/>
                    <a:ea typeface="Cambria" panose="02040503050406030204" pitchFamily="18" charset="0"/>
                  </a:rPr>
                  <a:t>logit</a:t>
                </a:r>
                <a:r>
                  <a:rPr lang="en-US" sz="2400" dirty="0">
                    <a:solidFill>
                      <a:prstClr val="black"/>
                    </a:solidFill>
                    <a:latin typeface="Cambria" panose="02040503050406030204" pitchFamily="18" charset="0"/>
                    <a:ea typeface="Cambria" panose="02040503050406030204" pitchFamily="18" charset="0"/>
                  </a:rPr>
                  <a:t>{</a:t>
                </a:r>
                <a:r>
                  <a:rPr lang="en-US" sz="2400" dirty="0" err="1">
                    <a:solidFill>
                      <a:prstClr val="black"/>
                    </a:solidFill>
                    <a:latin typeface="Cambria" panose="02040503050406030204" pitchFamily="18" charset="0"/>
                    <a:ea typeface="Cambria" panose="02040503050406030204" pitchFamily="18" charset="0"/>
                  </a:rPr>
                  <a:t>Pr</a:t>
                </a:r>
                <a:r>
                  <a:rPr lang="en-US" sz="2400" dirty="0">
                    <a:solidFill>
                      <a:prstClr val="black"/>
                    </a:solidFill>
                    <a:latin typeface="Cambria" panose="02040503050406030204" pitchFamily="18" charset="0"/>
                    <a:ea typeface="Cambria" panose="02040503050406030204" pitchFamily="18" charset="0"/>
                  </a:rPr>
                  <a:t>(</a:t>
                </a:r>
                <a:r>
                  <a:rPr lang="en-US" sz="2400" i="1" dirty="0" err="1">
                    <a:solidFill>
                      <a:prstClr val="black"/>
                    </a:solidFill>
                    <a:latin typeface="Cambria" panose="02040503050406030204" pitchFamily="18" charset="0"/>
                    <a:ea typeface="Cambria" panose="02040503050406030204" pitchFamily="18" charset="0"/>
                  </a:rPr>
                  <a:t>y</a:t>
                </a:r>
                <a:r>
                  <a:rPr lang="en-US" sz="2400" i="1" baseline="-25000" dirty="0" err="1">
                    <a:solidFill>
                      <a:prstClr val="black"/>
                    </a:solidFill>
                    <a:latin typeface="Cambria" panose="02040503050406030204" pitchFamily="18" charset="0"/>
                    <a:ea typeface="Cambria" panose="02040503050406030204" pitchFamily="18" charset="0"/>
                  </a:rPr>
                  <a:t>ij</a:t>
                </a:r>
                <a:r>
                  <a:rPr lang="en-US" sz="2400" dirty="0">
                    <a:solidFill>
                      <a:prstClr val="black"/>
                    </a:solidFill>
                    <a:latin typeface="Cambria" panose="02040503050406030204" pitchFamily="18" charset="0"/>
                    <a:ea typeface="Cambria" panose="02040503050406030204" pitchFamily="18" charset="0"/>
                  </a:rPr>
                  <a:t> = 1|</a:t>
                </a:r>
                <a:r>
                  <a:rPr lang="el-GR" sz="2400" dirty="0">
                    <a:solidFill>
                      <a:prstClr val="black"/>
                    </a:solidFill>
                    <a:latin typeface="Cambria" panose="02040503050406030204" pitchFamily="18" charset="0"/>
                    <a:ea typeface="Cambria" panose="02040503050406030204" pitchFamily="18" charset="0"/>
                  </a:rPr>
                  <a:t>χ</a:t>
                </a:r>
                <a:r>
                  <a:rPr lang="en-US" sz="2400" i="1" baseline="-25000" dirty="0" err="1">
                    <a:solidFill>
                      <a:prstClr val="black"/>
                    </a:solidFill>
                    <a:latin typeface="Cambria" panose="02040503050406030204" pitchFamily="18" charset="0"/>
                    <a:ea typeface="Cambria" panose="02040503050406030204" pitchFamily="18" charset="0"/>
                  </a:rPr>
                  <a:t>ij</a:t>
                </a:r>
                <a:r>
                  <a:rPr lang="en-US" sz="2400" dirty="0">
                    <a:solidFill>
                      <a:prstClr val="black"/>
                    </a:solidFill>
                    <a:latin typeface="Cambria" panose="02040503050406030204" pitchFamily="18" charset="0"/>
                    <a:ea typeface="Cambria" panose="02040503050406030204" pitchFamily="18" charset="0"/>
                  </a:rPr>
                  <a:t>)} = </a:t>
                </a:r>
                <a14:m>
                  <m:oMath xmlns:m="http://schemas.openxmlformats.org/officeDocument/2006/math">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𝛼</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𝐹𝑅𝑃𝐿</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𝐷𝐿𝐿</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𝐴𝑠𝑖𝑎𝑛</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𝐵𝑙𝑎𝑐𝑘</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𝐻𝑖𝑠𝑝𝑎𝑛𝑖𝑐</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𝑂𝑡h𝑒𝑟𝑅𝑎𝑐𝑒</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 </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𝜒</m:t>
                        </m:r>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𝐶h𝑖𝑙𝑑</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l-GR"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υ</m:t>
                        </m:r>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𝑌𝑒𝑎𝑟</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𝜀</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oMath>
                </a14:m>
                <a:endParaRPr lang="en-US" sz="2400" i="1" baseline="-25000" dirty="0">
                  <a:solidFill>
                    <a:prstClr val="black"/>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09008049-CB25-411F-BD44-F2E940ABE9FE}"/>
                  </a:ext>
                </a:extLst>
              </p:cNvPr>
              <p:cNvSpPr txBox="1">
                <a:spLocks noRot="1" noChangeAspect="1" noMove="1" noResize="1" noEditPoints="1" noAdjustHandles="1" noChangeArrowheads="1" noChangeShapeType="1" noTextEdit="1"/>
              </p:cNvSpPr>
              <p:nvPr/>
            </p:nvSpPr>
            <p:spPr>
              <a:xfrm>
                <a:off x="2510884" y="4316085"/>
                <a:ext cx="7393258" cy="1289584"/>
              </a:xfrm>
              <a:prstGeom prst="rect">
                <a:avLst/>
              </a:prstGeom>
              <a:blipFill>
                <a:blip r:embed="rId3"/>
                <a:stretch>
                  <a:fillRect l="-1319" t="-4245" b="-3302"/>
                </a:stretch>
              </a:blipFill>
            </p:spPr>
            <p:txBody>
              <a:bodyPr/>
              <a:lstStyle/>
              <a:p>
                <a:r>
                  <a:rPr lang="en-US">
                    <a:noFill/>
                  </a:rPr>
                  <a:t> </a:t>
                </a:r>
              </a:p>
            </p:txBody>
          </p:sp>
        </mc:Fallback>
      </mc:AlternateContent>
    </p:spTree>
    <p:extLst>
      <p:ext uri="{BB962C8B-B14F-4D97-AF65-F5344CB8AC3E}">
        <p14:creationId xmlns:p14="http://schemas.microsoft.com/office/powerpoint/2010/main" val="1167559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2504" y="213114"/>
            <a:ext cx="11846805" cy="2430558"/>
          </a:xfrm>
        </p:spPr>
        <p:txBody>
          <a:bodyPr>
            <a:normAutofit fontScale="90000"/>
          </a:bodyPr>
          <a:lstStyle/>
          <a:p>
            <a:r>
              <a:rPr lang="en-US" sz="4000" b="1" dirty="0"/>
              <a:t>Equity Through Co-Design: Identifying System Solutions to Barriers to ECE Enrollment in Cincinnati</a:t>
            </a:r>
            <a:br>
              <a:rPr lang="en-US" sz="4000" b="1" dirty="0"/>
            </a:br>
            <a:br>
              <a:rPr lang="en-US" b="1" dirty="0"/>
            </a:br>
            <a:br>
              <a:rPr lang="en-US" dirty="0"/>
            </a:br>
            <a:br>
              <a:rPr lang="en-US" dirty="0"/>
            </a:br>
            <a:endParaRPr lang="en-US" dirty="0"/>
          </a:p>
        </p:txBody>
      </p:sp>
      <p:sp>
        <p:nvSpPr>
          <p:cNvPr id="5" name="Subtitle 4"/>
          <p:cNvSpPr>
            <a:spLocks noGrp="1"/>
          </p:cNvSpPr>
          <p:nvPr>
            <p:ph type="subTitle" idx="1"/>
          </p:nvPr>
        </p:nvSpPr>
        <p:spPr>
          <a:xfrm>
            <a:off x="83996" y="1673178"/>
            <a:ext cx="11501610" cy="1288397"/>
          </a:xfrm>
        </p:spPr>
        <p:txBody>
          <a:bodyPr>
            <a:normAutofit/>
          </a:bodyPr>
          <a:lstStyle/>
          <a:p>
            <a:r>
              <a:rPr lang="en-US" dirty="0"/>
              <a:t>Project Team (n=6)	and 	Peer Researchers (n=16)</a:t>
            </a:r>
            <a:endParaRPr lang="en-US" sz="2800" dirty="0"/>
          </a:p>
          <a:p>
            <a:endParaRPr lang="en-US" dirty="0"/>
          </a:p>
          <a:p>
            <a:endParaRPr lang="en-US" dirty="0"/>
          </a:p>
        </p:txBody>
      </p:sp>
      <p:pic>
        <p:nvPicPr>
          <p:cNvPr id="2" name="Picture 1">
            <a:extLst>
              <a:ext uri="{FF2B5EF4-FFF2-40B4-BE49-F238E27FC236}">
                <a16:creationId xmlns:a16="http://schemas.microsoft.com/office/drawing/2014/main" id="{DC6324B8-7F79-1650-DC1E-4A08992A0A7A}"/>
              </a:ext>
            </a:extLst>
          </p:cNvPr>
          <p:cNvPicPr>
            <a:picLocks noChangeAspect="1"/>
          </p:cNvPicPr>
          <p:nvPr/>
        </p:nvPicPr>
        <p:blipFill>
          <a:blip r:embed="rId3"/>
          <a:stretch>
            <a:fillRect/>
          </a:stretch>
        </p:blipFill>
        <p:spPr>
          <a:xfrm>
            <a:off x="135876" y="5504670"/>
            <a:ext cx="3512016" cy="1288398"/>
          </a:xfrm>
          <a:prstGeom prst="rect">
            <a:avLst/>
          </a:prstGeom>
        </p:spPr>
      </p:pic>
      <p:pic>
        <p:nvPicPr>
          <p:cNvPr id="3" name="Picture 2">
            <a:extLst>
              <a:ext uri="{FF2B5EF4-FFF2-40B4-BE49-F238E27FC236}">
                <a16:creationId xmlns:a16="http://schemas.microsoft.com/office/drawing/2014/main" id="{EDCF5A72-A551-F841-B664-9D94956D3845}"/>
              </a:ext>
            </a:extLst>
          </p:cNvPr>
          <p:cNvPicPr>
            <a:picLocks noChangeAspect="1"/>
          </p:cNvPicPr>
          <p:nvPr/>
        </p:nvPicPr>
        <p:blipFill>
          <a:blip r:embed="rId4"/>
          <a:stretch>
            <a:fillRect/>
          </a:stretch>
        </p:blipFill>
        <p:spPr>
          <a:xfrm>
            <a:off x="4497247" y="5745086"/>
            <a:ext cx="3368442" cy="926796"/>
          </a:xfrm>
          <a:prstGeom prst="rect">
            <a:avLst/>
          </a:prstGeom>
        </p:spPr>
      </p:pic>
      <p:pic>
        <p:nvPicPr>
          <p:cNvPr id="6" name="Picture 5">
            <a:extLst>
              <a:ext uri="{FF2B5EF4-FFF2-40B4-BE49-F238E27FC236}">
                <a16:creationId xmlns:a16="http://schemas.microsoft.com/office/drawing/2014/main" id="{ADF8F2E6-F146-97AB-E097-BBB840E3C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541" y="2236654"/>
            <a:ext cx="1218909" cy="1524813"/>
          </a:xfrm>
          <a:prstGeom prst="rect">
            <a:avLst/>
          </a:prstGeom>
        </p:spPr>
      </p:pic>
      <p:pic>
        <p:nvPicPr>
          <p:cNvPr id="7" name="Picture 6">
            <a:extLst>
              <a:ext uri="{FF2B5EF4-FFF2-40B4-BE49-F238E27FC236}">
                <a16:creationId xmlns:a16="http://schemas.microsoft.com/office/drawing/2014/main" id="{D9A1DA69-1961-A9BB-169E-152297304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7984" y="2262434"/>
            <a:ext cx="1218909" cy="1523636"/>
          </a:xfrm>
          <a:prstGeom prst="rect">
            <a:avLst/>
          </a:prstGeom>
        </p:spPr>
      </p:pic>
      <p:pic>
        <p:nvPicPr>
          <p:cNvPr id="8" name="Picture 7">
            <a:extLst>
              <a:ext uri="{FF2B5EF4-FFF2-40B4-BE49-F238E27FC236}">
                <a16:creationId xmlns:a16="http://schemas.microsoft.com/office/drawing/2014/main" id="{EB4DB6DF-5508-1751-5EFA-BA21784DB8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848" y="2279934"/>
            <a:ext cx="1218909" cy="1524814"/>
          </a:xfrm>
          <a:prstGeom prst="rect">
            <a:avLst/>
          </a:prstGeom>
        </p:spPr>
      </p:pic>
      <p:pic>
        <p:nvPicPr>
          <p:cNvPr id="9" name="Picture 8">
            <a:extLst>
              <a:ext uri="{FF2B5EF4-FFF2-40B4-BE49-F238E27FC236}">
                <a16:creationId xmlns:a16="http://schemas.microsoft.com/office/drawing/2014/main" id="{9D36CE36-D316-B38A-62E7-047D8B0979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8466" y="4020015"/>
            <a:ext cx="1218908" cy="1456432"/>
          </a:xfrm>
          <a:prstGeom prst="rect">
            <a:avLst/>
          </a:prstGeom>
        </p:spPr>
      </p:pic>
      <p:pic>
        <p:nvPicPr>
          <p:cNvPr id="10" name="Picture 9">
            <a:extLst>
              <a:ext uri="{FF2B5EF4-FFF2-40B4-BE49-F238E27FC236}">
                <a16:creationId xmlns:a16="http://schemas.microsoft.com/office/drawing/2014/main" id="{C41498AE-E9FE-2F36-BE3D-A019C19F42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9636" y="4052311"/>
            <a:ext cx="1110814" cy="1456432"/>
          </a:xfrm>
          <a:prstGeom prst="rect">
            <a:avLst/>
          </a:prstGeom>
        </p:spPr>
      </p:pic>
      <p:pic>
        <p:nvPicPr>
          <p:cNvPr id="11" name="Picture 10">
            <a:extLst>
              <a:ext uri="{FF2B5EF4-FFF2-40B4-BE49-F238E27FC236}">
                <a16:creationId xmlns:a16="http://schemas.microsoft.com/office/drawing/2014/main" id="{9F36FAB8-AB9D-059A-B3A3-E182AA76C7A6}"/>
              </a:ext>
            </a:extLst>
          </p:cNvPr>
          <p:cNvPicPr>
            <a:picLocks noChangeAspect="1"/>
          </p:cNvPicPr>
          <p:nvPr/>
        </p:nvPicPr>
        <p:blipFill>
          <a:blip r:embed="rId10"/>
          <a:stretch>
            <a:fillRect/>
          </a:stretch>
        </p:blipFill>
        <p:spPr>
          <a:xfrm>
            <a:off x="73337" y="3974839"/>
            <a:ext cx="1514647" cy="1524813"/>
          </a:xfrm>
          <a:prstGeom prst="rect">
            <a:avLst/>
          </a:prstGeom>
        </p:spPr>
      </p:pic>
      <p:pic>
        <p:nvPicPr>
          <p:cNvPr id="12" name="Picture 11">
            <a:extLst>
              <a:ext uri="{FF2B5EF4-FFF2-40B4-BE49-F238E27FC236}">
                <a16:creationId xmlns:a16="http://schemas.microsoft.com/office/drawing/2014/main" id="{8C87C988-2E01-9323-7C51-B613B77B65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84754" y="2267814"/>
            <a:ext cx="1218910" cy="1524814"/>
          </a:xfrm>
          <a:prstGeom prst="rect">
            <a:avLst/>
          </a:prstGeom>
        </p:spPr>
      </p:pic>
      <p:pic>
        <p:nvPicPr>
          <p:cNvPr id="13" name="Picture 12">
            <a:extLst>
              <a:ext uri="{FF2B5EF4-FFF2-40B4-BE49-F238E27FC236}">
                <a16:creationId xmlns:a16="http://schemas.microsoft.com/office/drawing/2014/main" id="{5628691A-7E86-9DC5-99CB-5079A71F474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3202" b="21577"/>
          <a:stretch/>
        </p:blipFill>
        <p:spPr>
          <a:xfrm>
            <a:off x="8046730" y="3928395"/>
            <a:ext cx="1218912" cy="1468396"/>
          </a:xfrm>
          <a:prstGeom prst="rect">
            <a:avLst/>
          </a:prstGeom>
        </p:spPr>
      </p:pic>
      <p:pic>
        <p:nvPicPr>
          <p:cNvPr id="14" name="Picture 13">
            <a:extLst>
              <a:ext uri="{FF2B5EF4-FFF2-40B4-BE49-F238E27FC236}">
                <a16:creationId xmlns:a16="http://schemas.microsoft.com/office/drawing/2014/main" id="{70EBF7A3-AB5F-C744-74B7-08E883538CB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8349"/>
          <a:stretch/>
        </p:blipFill>
        <p:spPr>
          <a:xfrm>
            <a:off x="6584754" y="3842456"/>
            <a:ext cx="1218911" cy="1632003"/>
          </a:xfrm>
          <a:prstGeom prst="rect">
            <a:avLst/>
          </a:prstGeom>
        </p:spPr>
      </p:pic>
      <p:pic>
        <p:nvPicPr>
          <p:cNvPr id="15" name="Picture 14">
            <a:extLst>
              <a:ext uri="{FF2B5EF4-FFF2-40B4-BE49-F238E27FC236}">
                <a16:creationId xmlns:a16="http://schemas.microsoft.com/office/drawing/2014/main" id="{54A917F1-DF31-0EFA-5D9C-6E08C1DFB6B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54505" y="2235843"/>
            <a:ext cx="1102329" cy="1524814"/>
          </a:xfrm>
          <a:prstGeom prst="rect">
            <a:avLst/>
          </a:prstGeom>
        </p:spPr>
      </p:pic>
      <p:pic>
        <p:nvPicPr>
          <p:cNvPr id="16" name="Picture 15">
            <a:extLst>
              <a:ext uri="{FF2B5EF4-FFF2-40B4-BE49-F238E27FC236}">
                <a16:creationId xmlns:a16="http://schemas.microsoft.com/office/drawing/2014/main" id="{EEC461C5-7C7E-EE39-4EF3-F13D5FA718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46730" y="2244824"/>
            <a:ext cx="1077019" cy="1524814"/>
          </a:xfrm>
          <a:prstGeom prst="rect">
            <a:avLst/>
          </a:prstGeom>
        </p:spPr>
      </p:pic>
      <p:pic>
        <p:nvPicPr>
          <p:cNvPr id="17" name="Picture 16">
            <a:extLst>
              <a:ext uri="{FF2B5EF4-FFF2-40B4-BE49-F238E27FC236}">
                <a16:creationId xmlns:a16="http://schemas.microsoft.com/office/drawing/2014/main" id="{120127F6-5F0F-AB94-9532-A5D68E5ADF71}"/>
              </a:ext>
            </a:extLst>
          </p:cNvPr>
          <p:cNvPicPr>
            <a:picLocks noChangeAspect="1"/>
          </p:cNvPicPr>
          <p:nvPr/>
        </p:nvPicPr>
        <p:blipFill rotWithShape="1">
          <a:blip r:embed="rId16">
            <a:extLst>
              <a:ext uri="{28A0092B-C50C-407E-A947-70E740481C1C}">
                <a14:useLocalDpi xmlns:a14="http://schemas.microsoft.com/office/drawing/2010/main" val="0"/>
              </a:ext>
            </a:extLst>
          </a:blip>
          <a:srcRect t="15819" r="1225" b="15245"/>
          <a:stretch/>
        </p:blipFill>
        <p:spPr>
          <a:xfrm>
            <a:off x="9508707" y="3859750"/>
            <a:ext cx="1077019" cy="1537041"/>
          </a:xfrm>
          <a:prstGeom prst="rect">
            <a:avLst/>
          </a:prstGeom>
        </p:spPr>
      </p:pic>
      <p:pic>
        <p:nvPicPr>
          <p:cNvPr id="18" name="Content Placeholder 3">
            <a:extLst>
              <a:ext uri="{FF2B5EF4-FFF2-40B4-BE49-F238E27FC236}">
                <a16:creationId xmlns:a16="http://schemas.microsoft.com/office/drawing/2014/main" id="{BAA12389-2B4A-5B7D-8007-19487EED01F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41429" y="2411761"/>
            <a:ext cx="1843619" cy="12292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a:extLst>
              <a:ext uri="{FF2B5EF4-FFF2-40B4-BE49-F238E27FC236}">
                <a16:creationId xmlns:a16="http://schemas.microsoft.com/office/drawing/2014/main" id="{52F9419C-80CF-78CD-1944-AF41DB26F79B}"/>
              </a:ext>
            </a:extLst>
          </p:cNvPr>
          <p:cNvPicPr>
            <a:picLocks noChangeAspect="1"/>
          </p:cNvPicPr>
          <p:nvPr/>
        </p:nvPicPr>
        <p:blipFill>
          <a:blip r:embed="rId18"/>
          <a:stretch>
            <a:fillRect/>
          </a:stretch>
        </p:blipFill>
        <p:spPr>
          <a:xfrm>
            <a:off x="4758195" y="3928395"/>
            <a:ext cx="1413171" cy="145643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D68221D6-0B09-2C48-D421-4EC1AC199AFB}"/>
              </a:ext>
            </a:extLst>
          </p:cNvPr>
          <p:cNvPicPr>
            <a:picLocks noChangeAspect="1"/>
          </p:cNvPicPr>
          <p:nvPr/>
        </p:nvPicPr>
        <p:blipFill>
          <a:blip r:embed="rId19"/>
          <a:stretch>
            <a:fillRect/>
          </a:stretch>
        </p:blipFill>
        <p:spPr>
          <a:xfrm>
            <a:off x="10799803" y="2287693"/>
            <a:ext cx="1106782" cy="15170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20">
            <a:extLst>
              <a:ext uri="{FF2B5EF4-FFF2-40B4-BE49-F238E27FC236}">
                <a16:creationId xmlns:a16="http://schemas.microsoft.com/office/drawing/2014/main" id="{F99E09C4-968D-065C-A326-150404B1D96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44624" y="4020015"/>
            <a:ext cx="1403802" cy="14038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20582353"/>
      </p:ext>
    </p:extLst>
  </p:cSld>
  <p:clrMapOvr>
    <a:masterClrMapping/>
  </p:clrMapOvr>
  <mc:AlternateContent xmlns:mc="http://schemas.openxmlformats.org/markup-compatibility/2006" xmlns:p14="http://schemas.microsoft.com/office/powerpoint/2010/main">
    <mc:Choice Requires="p14">
      <p:transition spd="slow" p14:dur="2000" advTm="21128"/>
    </mc:Choice>
    <mc:Fallback xmlns="">
      <p:transition spd="slow" advTm="2112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C9B3A-1F7F-46E6-B61F-2774D1115C3B}"/>
              </a:ext>
            </a:extLst>
          </p:cNvPr>
          <p:cNvSpPr>
            <a:spLocks noGrp="1"/>
          </p:cNvSpPr>
          <p:nvPr>
            <p:ph type="title"/>
          </p:nvPr>
        </p:nvSpPr>
        <p:spPr>
          <a:xfrm>
            <a:off x="1695450" y="56706"/>
            <a:ext cx="8749526" cy="1192232"/>
          </a:xfrm>
        </p:spPr>
        <p:txBody>
          <a:bodyPr>
            <a:normAutofit fontScale="90000"/>
          </a:bodyPr>
          <a:lstStyle/>
          <a:p>
            <a:r>
              <a:rPr lang="en-US" sz="3600" dirty="0">
                <a:solidFill>
                  <a:srgbClr val="000000"/>
                </a:solidFill>
                <a:ea typeface="Calibri" panose="020F0502020204030204" pitchFamily="34" charset="0"/>
              </a:rPr>
              <a:t>Differential access to </a:t>
            </a:r>
            <a:r>
              <a:rPr lang="en-US" sz="3600" i="1" dirty="0">
                <a:solidFill>
                  <a:srgbClr val="000000"/>
                </a:solidFill>
                <a:ea typeface="Calibri" panose="020F0502020204030204" pitchFamily="34" charset="0"/>
              </a:rPr>
              <a:t>prekindergarten &amp; high-quality prekindergarten</a:t>
            </a:r>
            <a:r>
              <a:rPr lang="en-US" sz="3600" dirty="0">
                <a:solidFill>
                  <a:srgbClr val="000000"/>
                </a:solidFill>
                <a:ea typeface="Calibri" panose="020F0502020204030204" pitchFamily="34" charset="0"/>
              </a:rPr>
              <a:t> from 2012 – 2018 by race/ethnicity, family income, and DLL status</a:t>
            </a:r>
            <a:endParaRPr lang="en-US" dirty="0"/>
          </a:p>
        </p:txBody>
      </p:sp>
      <p:graphicFrame>
        <p:nvGraphicFramePr>
          <p:cNvPr id="3" name="Table 2">
            <a:extLst>
              <a:ext uri="{FF2B5EF4-FFF2-40B4-BE49-F238E27FC236}">
                <a16:creationId xmlns:a16="http://schemas.microsoft.com/office/drawing/2014/main" id="{F4979F80-E566-4DEB-B080-F107659AC1E7}"/>
              </a:ext>
            </a:extLst>
          </p:cNvPr>
          <p:cNvGraphicFramePr>
            <a:graphicFrameLocks noGrp="1"/>
          </p:cNvGraphicFramePr>
          <p:nvPr/>
        </p:nvGraphicFramePr>
        <p:xfrm>
          <a:off x="1695451" y="1248937"/>
          <a:ext cx="8801101" cy="4828472"/>
        </p:xfrm>
        <a:graphic>
          <a:graphicData uri="http://schemas.openxmlformats.org/drawingml/2006/table">
            <a:tbl>
              <a:tblPr>
                <a:tableStyleId>{5C22544A-7EE6-4342-B048-85BDC9FD1C3A}</a:tableStyleId>
              </a:tblPr>
              <a:tblGrid>
                <a:gridCol w="252772">
                  <a:extLst>
                    <a:ext uri="{9D8B030D-6E8A-4147-A177-3AD203B41FA5}">
                      <a16:colId xmlns:a16="http://schemas.microsoft.com/office/drawing/2014/main" val="1183226172"/>
                    </a:ext>
                  </a:extLst>
                </a:gridCol>
                <a:gridCol w="3699680">
                  <a:extLst>
                    <a:ext uri="{9D8B030D-6E8A-4147-A177-3AD203B41FA5}">
                      <a16:colId xmlns:a16="http://schemas.microsoft.com/office/drawing/2014/main" val="2125982634"/>
                    </a:ext>
                  </a:extLst>
                </a:gridCol>
                <a:gridCol w="1321314">
                  <a:extLst>
                    <a:ext uri="{9D8B030D-6E8A-4147-A177-3AD203B41FA5}">
                      <a16:colId xmlns:a16="http://schemas.microsoft.com/office/drawing/2014/main" val="3461600438"/>
                    </a:ext>
                  </a:extLst>
                </a:gridCol>
                <a:gridCol w="448098">
                  <a:extLst>
                    <a:ext uri="{9D8B030D-6E8A-4147-A177-3AD203B41FA5}">
                      <a16:colId xmlns:a16="http://schemas.microsoft.com/office/drawing/2014/main" val="2098118031"/>
                    </a:ext>
                  </a:extLst>
                </a:gridCol>
                <a:gridCol w="620443">
                  <a:extLst>
                    <a:ext uri="{9D8B030D-6E8A-4147-A177-3AD203B41FA5}">
                      <a16:colId xmlns:a16="http://schemas.microsoft.com/office/drawing/2014/main" val="2458502804"/>
                    </a:ext>
                  </a:extLst>
                </a:gridCol>
                <a:gridCol w="1080031">
                  <a:extLst>
                    <a:ext uri="{9D8B030D-6E8A-4147-A177-3AD203B41FA5}">
                      <a16:colId xmlns:a16="http://schemas.microsoft.com/office/drawing/2014/main" val="270743894"/>
                    </a:ext>
                  </a:extLst>
                </a:gridCol>
                <a:gridCol w="448098">
                  <a:extLst>
                    <a:ext uri="{9D8B030D-6E8A-4147-A177-3AD203B41FA5}">
                      <a16:colId xmlns:a16="http://schemas.microsoft.com/office/drawing/2014/main" val="846098898"/>
                    </a:ext>
                  </a:extLst>
                </a:gridCol>
                <a:gridCol w="930665">
                  <a:extLst>
                    <a:ext uri="{9D8B030D-6E8A-4147-A177-3AD203B41FA5}">
                      <a16:colId xmlns:a16="http://schemas.microsoft.com/office/drawing/2014/main" val="2301428119"/>
                    </a:ext>
                  </a:extLst>
                </a:gridCol>
              </a:tblGrid>
              <a:tr h="502482">
                <a:tc>
                  <a:txBody>
                    <a:bodyPr/>
                    <a:lstStyle/>
                    <a:p>
                      <a:pPr algn="ctr" fontAlgn="t"/>
                      <a:endParaRPr lang="en-US" sz="1600" b="0" i="0" u="none" strike="noStrike">
                        <a:solidFill>
                          <a:srgbClr val="000000"/>
                        </a:solidFill>
                        <a:effectLst/>
                        <a:latin typeface="Calibri" panose="020F0502020204030204" pitchFamily="34" charset="0"/>
                      </a:endParaRPr>
                    </a:p>
                  </a:txBody>
                  <a:tcPr marL="6350" marR="6350" marT="6350" marB="0"/>
                </a:tc>
                <a:tc>
                  <a:txBody>
                    <a:bodyPr/>
                    <a:lstStyle/>
                    <a:p>
                      <a:pPr algn="ctr" fontAlgn="t"/>
                      <a:endParaRPr lang="en-US" sz="1600" b="0" i="0" u="none" strike="noStrike">
                        <a:solidFill>
                          <a:srgbClr val="000000"/>
                        </a:solidFill>
                        <a:effectLst/>
                        <a:latin typeface="Calibri" panose="020F0502020204030204" pitchFamily="34" charset="0"/>
                      </a:endParaRPr>
                    </a:p>
                  </a:txBody>
                  <a:tcPr marL="6350" marR="6350" marT="6350" marB="0"/>
                </a:tc>
                <a:tc gridSpan="3">
                  <a:txBody>
                    <a:bodyPr/>
                    <a:lstStyle/>
                    <a:p>
                      <a:pPr algn="ctr" fontAlgn="t"/>
                      <a:r>
                        <a:rPr lang="en-US" sz="1600" u="sng" strike="noStrike">
                          <a:effectLst/>
                        </a:rPr>
                        <a:t>Enrolled in BPS prekindergarten</a:t>
                      </a:r>
                      <a:endParaRPr lang="en-US" sz="1600" b="0" i="0" u="sng" strike="noStrike">
                        <a:solidFill>
                          <a:srgbClr val="000000"/>
                        </a:solidFill>
                        <a:effectLst/>
                        <a:latin typeface="Calibri" panose="020F0502020204030204" pitchFamily="34" charset="0"/>
                      </a:endParaRPr>
                    </a:p>
                  </a:txBody>
                  <a:tcPr marL="6350" marR="6350" marT="6350" marB="0"/>
                </a:tc>
                <a:tc hMerge="1">
                  <a:txBody>
                    <a:bodyPr/>
                    <a:lstStyle/>
                    <a:p>
                      <a:endParaRPr lang="en-US"/>
                    </a:p>
                  </a:txBody>
                  <a:tcPr/>
                </a:tc>
                <a:tc hMerge="1">
                  <a:txBody>
                    <a:bodyPr/>
                    <a:lstStyle/>
                    <a:p>
                      <a:endParaRPr lang="en-US"/>
                    </a:p>
                  </a:txBody>
                  <a:tcPr/>
                </a:tc>
                <a:tc gridSpan="3">
                  <a:txBody>
                    <a:bodyPr/>
                    <a:lstStyle/>
                    <a:p>
                      <a:pPr algn="ctr" fontAlgn="t"/>
                      <a:r>
                        <a:rPr lang="en-US" sz="1600" u="sng" strike="noStrike">
                          <a:effectLst/>
                        </a:rPr>
                        <a:t>Enrolled in prekindergarten in high-quality school</a:t>
                      </a:r>
                      <a:endParaRPr lang="en-US" sz="1600" b="0" i="0" u="sng" strike="noStrike">
                        <a:solidFill>
                          <a:srgbClr val="000000"/>
                        </a:solidFill>
                        <a:effectLst/>
                        <a:latin typeface="Calibri" panose="020F0502020204030204" pitchFamily="34" charset="0"/>
                      </a:endParaRPr>
                    </a:p>
                  </a:txBody>
                  <a:tcPr marL="6350" marR="6350" marT="635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4877333"/>
                  </a:ext>
                </a:extLst>
              </a:tr>
              <a:tr h="254470">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b</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SE</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b</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SE</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26647513"/>
                  </a:ext>
                </a:extLst>
              </a:tr>
              <a:tr h="254470">
                <a:tc gridSpan="2">
                  <a:txBody>
                    <a:bodyPr/>
                    <a:lstStyle/>
                    <a:p>
                      <a:pPr algn="l" fontAlgn="b"/>
                      <a:r>
                        <a:rPr lang="en-US" sz="1600" u="none" strike="noStrike">
                          <a:effectLst/>
                        </a:rPr>
                        <a:t>Intercept</a:t>
                      </a:r>
                      <a:endParaRPr lang="en-US" sz="1600" b="0" i="0" u="none" strike="noStrike">
                        <a:solidFill>
                          <a:srgbClr val="000000"/>
                        </a:solidFill>
                        <a:effectLst/>
                        <a:latin typeface="Calibri" panose="020F0502020204030204" pitchFamily="34" charset="0"/>
                      </a:endParaRPr>
                    </a:p>
                  </a:txBody>
                  <a:tcPr marL="6350" marR="6350" marT="6350" marB="0" anchor="b"/>
                </a:tc>
                <a:tc hMerge="1">
                  <a:txBody>
                    <a:bodyPr/>
                    <a:lstStyle/>
                    <a:p>
                      <a:endParaRPr lang="en-US"/>
                    </a:p>
                  </a:txBody>
                  <a:tcPr/>
                </a:tc>
                <a:tc>
                  <a:txBody>
                    <a:bodyPr/>
                    <a:lstStyle/>
                    <a:p>
                      <a:pPr algn="r" fontAlgn="b"/>
                      <a:r>
                        <a:rPr lang="en-US" sz="1600" u="none" strike="noStrike">
                          <a:effectLst/>
                        </a:rPr>
                        <a:t>0.54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57776536"/>
                  </a:ext>
                </a:extLst>
              </a:tr>
              <a:tr h="254470">
                <a:tc gridSpan="2">
                  <a:txBody>
                    <a:bodyPr/>
                    <a:lstStyle/>
                    <a:p>
                      <a:pPr algn="l" fontAlgn="b"/>
                      <a:r>
                        <a:rPr lang="en-US" sz="1600" u="sng" strike="noStrike">
                          <a:effectLst/>
                        </a:rPr>
                        <a:t>Cohort (reference is 2012 - 2013)</a:t>
                      </a:r>
                      <a:endParaRPr lang="en-US" sz="1600" b="0" i="0" u="sng" strike="noStrike">
                        <a:solidFill>
                          <a:srgbClr val="000000"/>
                        </a:solidFill>
                        <a:effectLst/>
                        <a:latin typeface="Calibri" panose="020F0502020204030204" pitchFamily="34" charset="0"/>
                      </a:endParaRPr>
                    </a:p>
                  </a:txBody>
                  <a:tcPr marL="6350" marR="6350" marT="6350" marB="0" anchor="b"/>
                </a:tc>
                <a:tc hMerge="1">
                  <a:txBody>
                    <a:bodyPr/>
                    <a:lstStyle/>
                    <a:p>
                      <a:endParaRPr lang="en-US"/>
                    </a:p>
                  </a:txBody>
                  <a:tcPr/>
                </a:tc>
                <a:tc>
                  <a:txBody>
                    <a:bodyPr/>
                    <a:lstStyle/>
                    <a:p>
                      <a:pPr algn="r"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31566332"/>
                  </a:ext>
                </a:extLst>
              </a:tr>
              <a:tr h="254470">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2013 - 2014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77150048"/>
                  </a:ext>
                </a:extLst>
              </a:tr>
              <a:tr h="254470">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2014 - 2015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66745029"/>
                  </a:ext>
                </a:extLst>
              </a:tr>
              <a:tr h="254470">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2015 - 2016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45737598"/>
                  </a:ext>
                </a:extLst>
              </a:tr>
              <a:tr h="254470">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2016 - 2017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66884016"/>
                  </a:ext>
                </a:extLst>
              </a:tr>
              <a:tr h="254470">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2017 - 2017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0.12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31852845"/>
                  </a:ext>
                </a:extLst>
              </a:tr>
              <a:tr h="254470">
                <a:tc gridSpan="2">
                  <a:txBody>
                    <a:bodyPr/>
                    <a:lstStyle/>
                    <a:p>
                      <a:pPr algn="l" fontAlgn="b"/>
                      <a:r>
                        <a:rPr lang="en-US" sz="1600" u="none" strike="noStrike">
                          <a:effectLst/>
                        </a:rPr>
                        <a:t>Student female</a:t>
                      </a:r>
                      <a:endParaRPr lang="en-US" sz="1600" b="0" i="0" u="none" strike="noStrike">
                        <a:solidFill>
                          <a:srgbClr val="000000"/>
                        </a:solidFill>
                        <a:effectLst/>
                        <a:latin typeface="Calibri" panose="020F0502020204030204" pitchFamily="34" charset="0"/>
                      </a:endParaRPr>
                    </a:p>
                  </a:txBody>
                  <a:tcPr marL="6350" marR="6350" marT="6350" marB="0" anchor="b"/>
                </a:tc>
                <a:tc hMerge="1">
                  <a:txBody>
                    <a:bodyPr/>
                    <a:lstStyle/>
                    <a:p>
                      <a:endParaRPr lang="en-US"/>
                    </a:p>
                  </a:txBody>
                  <a:tcPr/>
                </a:tc>
                <a:tc>
                  <a:txBody>
                    <a:bodyPr/>
                    <a:lstStyle/>
                    <a:p>
                      <a:pPr algn="r" fontAlgn="b"/>
                      <a:r>
                        <a:rPr lang="en-US" sz="1600" u="none" strike="noStrike">
                          <a:effectLst/>
                        </a:rPr>
                        <a:t>-0.02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66193646"/>
                  </a:ext>
                </a:extLst>
              </a:tr>
              <a:tr h="254470">
                <a:tc gridSpan="2">
                  <a:txBody>
                    <a:bodyPr/>
                    <a:lstStyle/>
                    <a:p>
                      <a:pPr algn="l" fontAlgn="b"/>
                      <a:r>
                        <a:rPr lang="en-US" sz="1600" u="none" strike="noStrike">
                          <a:effectLst/>
                        </a:rPr>
                        <a:t>Student age on Sept. 1st (centered)</a:t>
                      </a:r>
                      <a:endParaRPr lang="en-US" sz="1600" b="0" i="0" u="none" strike="noStrike">
                        <a:solidFill>
                          <a:srgbClr val="000000"/>
                        </a:solidFill>
                        <a:effectLst/>
                        <a:latin typeface="Calibri" panose="020F0502020204030204" pitchFamily="34" charset="0"/>
                      </a:endParaRPr>
                    </a:p>
                  </a:txBody>
                  <a:tcPr marL="6350" marR="6350" marT="6350" marB="0" anchor="b"/>
                </a:tc>
                <a:tc hMerge="1">
                  <a:txBody>
                    <a:bodyPr/>
                    <a:lstStyle/>
                    <a:p>
                      <a:endParaRPr lang="en-US"/>
                    </a:p>
                  </a:txBody>
                  <a:tcPr/>
                </a:tc>
                <a:tc>
                  <a:txBody>
                    <a:bodyPr/>
                    <a:lstStyle/>
                    <a:p>
                      <a:pPr algn="r" fontAlgn="b"/>
                      <a:r>
                        <a:rPr lang="en-US" sz="1600" u="none" strike="noStrike">
                          <a:effectLst/>
                        </a:rPr>
                        <a:t>0.08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10559479"/>
                  </a:ext>
                </a:extLst>
              </a:tr>
              <a:tr h="254470">
                <a:tc gridSpan="2">
                  <a:txBody>
                    <a:bodyPr/>
                    <a:lstStyle/>
                    <a:p>
                      <a:pPr algn="l" fontAlgn="b"/>
                      <a:r>
                        <a:rPr lang="en-US" sz="1600" u="sng" strike="noStrike">
                          <a:effectLst/>
                        </a:rPr>
                        <a:t>Student race/ethnicity</a:t>
                      </a:r>
                      <a:endParaRPr lang="en-US" sz="1600" b="0" i="0" u="sng" strike="noStrike">
                        <a:solidFill>
                          <a:srgbClr val="000000"/>
                        </a:solidFill>
                        <a:effectLst/>
                        <a:latin typeface="Calibri" panose="020F0502020204030204" pitchFamily="34" charset="0"/>
                      </a:endParaRPr>
                    </a:p>
                  </a:txBody>
                  <a:tcPr marL="6350" marR="6350" marT="6350" marB="0" anchor="b"/>
                </a:tc>
                <a:tc hMerge="1">
                  <a:txBody>
                    <a:bodyPr/>
                    <a:lstStyle/>
                    <a:p>
                      <a:endParaRPr lang="en-US"/>
                    </a:p>
                  </a:txBody>
                  <a:tcPr/>
                </a:tc>
                <a:tc>
                  <a:txBody>
                    <a:bodyPr/>
                    <a:lstStyle/>
                    <a:p>
                      <a:pPr algn="r"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8311590"/>
                  </a:ext>
                </a:extLst>
              </a:tr>
              <a:tr h="254470">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Asian</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-0.10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45340123"/>
                  </a:ext>
                </a:extLst>
              </a:tr>
              <a:tr h="254470">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Black</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-0.12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85284618"/>
                  </a:ext>
                </a:extLst>
              </a:tr>
              <a:tr h="254470">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Hispanic</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-0.12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66759814"/>
                  </a:ext>
                </a:extLst>
              </a:tr>
              <a:tr h="254470">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Other race</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0.02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70780151"/>
                  </a:ext>
                </a:extLst>
              </a:tr>
              <a:tr h="254470">
                <a:tc gridSpan="2">
                  <a:txBody>
                    <a:bodyPr/>
                    <a:lstStyle/>
                    <a:p>
                      <a:pPr algn="l" fontAlgn="b"/>
                      <a:r>
                        <a:rPr lang="en-US" sz="1600" u="none" strike="noStrike">
                          <a:effectLst/>
                        </a:rPr>
                        <a:t>DLL</a:t>
                      </a:r>
                      <a:endParaRPr lang="en-US" sz="1600" b="0" i="0" u="none" strike="noStrike">
                        <a:solidFill>
                          <a:srgbClr val="000000"/>
                        </a:solidFill>
                        <a:effectLst/>
                        <a:latin typeface="Calibri" panose="020F0502020204030204" pitchFamily="34" charset="0"/>
                      </a:endParaRPr>
                    </a:p>
                  </a:txBody>
                  <a:tcPr marL="6350" marR="6350" marT="6350" marB="0" anchor="b"/>
                </a:tc>
                <a:tc hMerge="1">
                  <a:txBody>
                    <a:bodyPr/>
                    <a:lstStyle/>
                    <a:p>
                      <a:endParaRPr lang="en-US"/>
                    </a:p>
                  </a:txBody>
                  <a:tcPr/>
                </a:tc>
                <a:tc>
                  <a:txBody>
                    <a:bodyPr/>
                    <a:lstStyle/>
                    <a:p>
                      <a:pPr algn="r" fontAlgn="b"/>
                      <a:r>
                        <a:rPr lang="en-US" sz="1600" u="none" strike="noStrike">
                          <a:effectLst/>
                        </a:rPr>
                        <a:t>0.06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69376945"/>
                  </a:ext>
                </a:extLst>
              </a:tr>
              <a:tr h="254470">
                <a:tc gridSpan="2">
                  <a:txBody>
                    <a:bodyPr/>
                    <a:lstStyle/>
                    <a:p>
                      <a:pPr algn="l" fontAlgn="b"/>
                      <a:r>
                        <a:rPr lang="en-US" sz="1600" u="none" strike="noStrike">
                          <a:effectLst/>
                        </a:rPr>
                        <a:t>Eligible FRPL</a:t>
                      </a:r>
                      <a:endParaRPr lang="en-US" sz="1600" b="0" i="0" u="none" strike="noStrike">
                        <a:solidFill>
                          <a:srgbClr val="000000"/>
                        </a:solidFill>
                        <a:effectLst/>
                        <a:latin typeface="Calibri" panose="020F0502020204030204" pitchFamily="34" charset="0"/>
                      </a:endParaRPr>
                    </a:p>
                  </a:txBody>
                  <a:tcPr marL="6350" marR="6350" marT="6350" marB="0" anchor="b"/>
                </a:tc>
                <a:tc hMerge="1">
                  <a:txBody>
                    <a:bodyPr/>
                    <a:lstStyle/>
                    <a:p>
                      <a:endParaRPr lang="en-US"/>
                    </a:p>
                  </a:txBody>
                  <a:tcPr/>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-0.05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80312454"/>
                  </a:ext>
                </a:extLst>
              </a:tr>
            </a:tbl>
          </a:graphicData>
        </a:graphic>
      </p:graphicFrame>
      <p:sp>
        <p:nvSpPr>
          <p:cNvPr id="7" name="Rectangle 6">
            <a:extLst>
              <a:ext uri="{FF2B5EF4-FFF2-40B4-BE49-F238E27FC236}">
                <a16:creationId xmlns:a16="http://schemas.microsoft.com/office/drawing/2014/main" id="{3A2C1905-EE48-410B-B7CB-1B4FE24E4118}"/>
              </a:ext>
            </a:extLst>
          </p:cNvPr>
          <p:cNvSpPr/>
          <p:nvPr/>
        </p:nvSpPr>
        <p:spPr>
          <a:xfrm>
            <a:off x="6397084" y="4482791"/>
            <a:ext cx="1728439" cy="15946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D6DA4FE4-96A1-47ED-8343-643EAF692581}"/>
              </a:ext>
            </a:extLst>
          </p:cNvPr>
          <p:cNvSpPr/>
          <p:nvPr/>
        </p:nvSpPr>
        <p:spPr>
          <a:xfrm>
            <a:off x="8523018" y="4479074"/>
            <a:ext cx="1728439" cy="15946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440919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29813-D8D7-4EFC-8020-320567C5BA83}"/>
              </a:ext>
            </a:extLst>
          </p:cNvPr>
          <p:cNvSpPr>
            <a:spLocks noGrp="1"/>
          </p:cNvSpPr>
          <p:nvPr>
            <p:ph type="title"/>
          </p:nvPr>
        </p:nvSpPr>
        <p:spPr>
          <a:xfrm>
            <a:off x="1691269" y="0"/>
            <a:ext cx="8809461" cy="914400"/>
          </a:xfrm>
        </p:spPr>
        <p:txBody>
          <a:bodyPr>
            <a:normAutofit fontScale="90000"/>
          </a:bodyPr>
          <a:lstStyle/>
          <a:p>
            <a:pPr algn="ctr"/>
            <a:r>
              <a:rPr lang="en-US" dirty="0"/>
              <a:t>Proximity is related to enrollment in a school in a high-quality prekindergarten</a:t>
            </a:r>
          </a:p>
        </p:txBody>
      </p:sp>
      <p:graphicFrame>
        <p:nvGraphicFramePr>
          <p:cNvPr id="4" name="Table 3">
            <a:extLst>
              <a:ext uri="{FF2B5EF4-FFF2-40B4-BE49-F238E27FC236}">
                <a16:creationId xmlns:a16="http://schemas.microsoft.com/office/drawing/2014/main" id="{7F9E7701-BC02-475A-9D9C-8BBC688D531A}"/>
              </a:ext>
            </a:extLst>
          </p:cNvPr>
          <p:cNvGraphicFramePr>
            <a:graphicFrameLocks noGrp="1"/>
          </p:cNvGraphicFramePr>
          <p:nvPr/>
        </p:nvGraphicFramePr>
        <p:xfrm>
          <a:off x="1691269" y="1440560"/>
          <a:ext cx="5965903" cy="5321712"/>
        </p:xfrm>
        <a:graphic>
          <a:graphicData uri="http://schemas.openxmlformats.org/drawingml/2006/table">
            <a:tbl>
              <a:tblPr>
                <a:tableStyleId>{5C22544A-7EE6-4342-B048-85BDC9FD1C3A}</a:tableStyleId>
              </a:tblPr>
              <a:tblGrid>
                <a:gridCol w="193614">
                  <a:extLst>
                    <a:ext uri="{9D8B030D-6E8A-4147-A177-3AD203B41FA5}">
                      <a16:colId xmlns:a16="http://schemas.microsoft.com/office/drawing/2014/main" val="1444280738"/>
                    </a:ext>
                  </a:extLst>
                </a:gridCol>
                <a:gridCol w="3229811">
                  <a:extLst>
                    <a:ext uri="{9D8B030D-6E8A-4147-A177-3AD203B41FA5}">
                      <a16:colId xmlns:a16="http://schemas.microsoft.com/office/drawing/2014/main" val="1615219234"/>
                    </a:ext>
                  </a:extLst>
                </a:gridCol>
                <a:gridCol w="1483112">
                  <a:extLst>
                    <a:ext uri="{9D8B030D-6E8A-4147-A177-3AD203B41FA5}">
                      <a16:colId xmlns:a16="http://schemas.microsoft.com/office/drawing/2014/main" val="975699800"/>
                    </a:ext>
                  </a:extLst>
                </a:gridCol>
                <a:gridCol w="568712">
                  <a:extLst>
                    <a:ext uri="{9D8B030D-6E8A-4147-A177-3AD203B41FA5}">
                      <a16:colId xmlns:a16="http://schemas.microsoft.com/office/drawing/2014/main" val="1613716404"/>
                    </a:ext>
                  </a:extLst>
                </a:gridCol>
                <a:gridCol w="490654">
                  <a:extLst>
                    <a:ext uri="{9D8B030D-6E8A-4147-A177-3AD203B41FA5}">
                      <a16:colId xmlns:a16="http://schemas.microsoft.com/office/drawing/2014/main" val="399607481"/>
                    </a:ext>
                  </a:extLst>
                </a:gridCol>
              </a:tblGrid>
              <a:tr h="591050">
                <a:tc gridSpan="2">
                  <a:txBody>
                    <a:bodyPr/>
                    <a:lstStyle/>
                    <a:p>
                      <a:pPr algn="l" fontAlgn="b"/>
                      <a:r>
                        <a:rPr lang="en-US" sz="1600" u="none" strike="noStrike" dirty="0">
                          <a:effectLst/>
                        </a:rPr>
                        <a:t>Predictor </a:t>
                      </a:r>
                      <a:endParaRPr lang="en-US" sz="1600" b="0" i="0" u="none" strike="noStrike" dirty="0">
                        <a:solidFill>
                          <a:srgbClr val="000000"/>
                        </a:solidFill>
                        <a:effectLst/>
                        <a:latin typeface="Calibri" panose="020F0502020204030204" pitchFamily="34" charset="0"/>
                      </a:endParaRPr>
                    </a:p>
                  </a:txBody>
                  <a:tcPr marL="6191" marR="6191" marT="6191" marB="0" anchor="b"/>
                </a:tc>
                <a:tc hMerge="1">
                  <a:txBody>
                    <a:bodyPr/>
                    <a:lstStyle/>
                    <a:p>
                      <a:endParaRPr lang="en-US"/>
                    </a:p>
                  </a:txBody>
                  <a:tcPr/>
                </a:tc>
                <a:tc>
                  <a:txBody>
                    <a:bodyPr/>
                    <a:lstStyle/>
                    <a:p>
                      <a:pPr algn="ctr" fontAlgn="b"/>
                      <a:r>
                        <a:rPr lang="en-US" sz="1600" u="none" strike="noStrike" dirty="0">
                          <a:effectLst/>
                        </a:rPr>
                        <a:t>Coefficient (diff. enrollment in %)</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SE</a:t>
                      </a:r>
                      <a:endParaRPr lang="en-US" sz="1600" b="0" i="0" u="none" strike="noStrike">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3127855911"/>
                  </a:ext>
                </a:extLst>
              </a:tr>
              <a:tr h="256556">
                <a:tc gridSpan="2">
                  <a:txBody>
                    <a:bodyPr/>
                    <a:lstStyle/>
                    <a:p>
                      <a:pPr algn="l" fontAlgn="b"/>
                      <a:r>
                        <a:rPr lang="en-US" sz="1600" u="none" strike="noStrike">
                          <a:effectLst/>
                        </a:rPr>
                        <a:t>Intercept</a:t>
                      </a:r>
                      <a:endParaRPr lang="en-US" sz="1600" b="0" i="0" u="none" strike="noStrike">
                        <a:solidFill>
                          <a:srgbClr val="000000"/>
                        </a:solidFill>
                        <a:effectLst/>
                        <a:latin typeface="Calibri" panose="020F0502020204030204" pitchFamily="34" charset="0"/>
                      </a:endParaRPr>
                    </a:p>
                  </a:txBody>
                  <a:tcPr marL="6191" marR="6191" marT="6191" marB="0" anchor="b"/>
                </a:tc>
                <a:tc hMerge="1">
                  <a:txBody>
                    <a:bodyPr/>
                    <a:lstStyle/>
                    <a:p>
                      <a:endParaRPr lang="en-US"/>
                    </a:p>
                  </a:txBody>
                  <a:tcPr/>
                </a:tc>
                <a:tc>
                  <a:txBody>
                    <a:bodyPr/>
                    <a:lstStyle/>
                    <a:p>
                      <a:pPr algn="ctr" fontAlgn="b"/>
                      <a:r>
                        <a:rPr lang="en-US" sz="1600" u="none" strike="noStrike" dirty="0">
                          <a:effectLst/>
                        </a:rPr>
                        <a:t>.54</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2718094552"/>
                  </a:ext>
                </a:extLst>
              </a:tr>
              <a:tr h="381801">
                <a:tc gridSpan="2">
                  <a:txBody>
                    <a:bodyPr/>
                    <a:lstStyle/>
                    <a:p>
                      <a:pPr algn="l" fontAlgn="b"/>
                      <a:r>
                        <a:rPr lang="en-US" sz="1600" u="sng" strike="noStrike" dirty="0">
                          <a:effectLst/>
                        </a:rPr>
                        <a:t>Race/ethnicity (ref. group White)</a:t>
                      </a:r>
                      <a:endParaRPr lang="en-US" sz="1600" b="0" i="1" u="sng" strike="noStrike" dirty="0">
                        <a:solidFill>
                          <a:srgbClr val="000000"/>
                        </a:solidFill>
                        <a:effectLst/>
                        <a:latin typeface="Calibri" panose="020F0502020204030204" pitchFamily="34" charset="0"/>
                      </a:endParaRPr>
                    </a:p>
                  </a:txBody>
                  <a:tcPr marL="6191" marR="6191" marT="6191" marB="0" anchor="b"/>
                </a:tc>
                <a:tc hMerge="1">
                  <a:txBody>
                    <a:bodyPr/>
                    <a:lstStyle/>
                    <a:p>
                      <a:endParaRPr lang="en-US"/>
                    </a:p>
                  </a:txBody>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1636608426"/>
                  </a:ext>
                </a:extLst>
              </a:tr>
              <a:tr h="117838">
                <a:tc>
                  <a:txBody>
                    <a:bodyPr/>
                    <a:lstStyle/>
                    <a:p>
                      <a:pPr algn="l"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l" fontAlgn="b"/>
                      <a:r>
                        <a:rPr lang="en-US" sz="1600" u="none" strike="noStrike" dirty="0">
                          <a:effectLst/>
                        </a:rPr>
                        <a:t>Asian</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-0.10</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1721392235"/>
                  </a:ext>
                </a:extLst>
              </a:tr>
              <a:tr h="256556">
                <a:tc>
                  <a:txBody>
                    <a:bodyPr/>
                    <a:lstStyle/>
                    <a:p>
                      <a:pPr algn="l"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l" fontAlgn="b"/>
                      <a:r>
                        <a:rPr lang="en-US" sz="1600" u="none" strike="noStrike">
                          <a:effectLst/>
                        </a:rPr>
                        <a:t>Black</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-0.11</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2301223268"/>
                  </a:ext>
                </a:extLst>
              </a:tr>
              <a:tr h="256556">
                <a:tc>
                  <a:txBody>
                    <a:bodyPr/>
                    <a:lstStyle/>
                    <a:p>
                      <a:pPr algn="l"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l" fontAlgn="b"/>
                      <a:r>
                        <a:rPr lang="en-US" sz="1600" u="none" strike="noStrike">
                          <a:effectLst/>
                        </a:rPr>
                        <a:t>Hispanic</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-0.12</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3200580288"/>
                  </a:ext>
                </a:extLst>
              </a:tr>
              <a:tr h="256556">
                <a:tc>
                  <a:txBody>
                    <a:bodyPr/>
                    <a:lstStyle/>
                    <a:p>
                      <a:pPr algn="l"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l" fontAlgn="b"/>
                      <a:r>
                        <a:rPr lang="en-US" sz="1600" u="none" strike="noStrike">
                          <a:effectLst/>
                        </a:rPr>
                        <a:t>Other race</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-0.03</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0.02</a:t>
                      </a:r>
                      <a:endParaRPr lang="en-US" sz="1600" b="0" i="0" u="none" strike="noStrike">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121479858"/>
                  </a:ext>
                </a:extLst>
              </a:tr>
              <a:tr h="256556">
                <a:tc gridSpan="2">
                  <a:txBody>
                    <a:bodyPr/>
                    <a:lstStyle/>
                    <a:p>
                      <a:pPr algn="l" fontAlgn="b"/>
                      <a:r>
                        <a:rPr lang="en-US" sz="1600" u="none" strike="noStrike">
                          <a:effectLst/>
                        </a:rPr>
                        <a:t>DLL </a:t>
                      </a:r>
                      <a:endParaRPr lang="en-US" sz="1600" b="0" i="0" u="none" strike="noStrike">
                        <a:solidFill>
                          <a:srgbClr val="000000"/>
                        </a:solidFill>
                        <a:effectLst/>
                        <a:latin typeface="Calibri" panose="020F0502020204030204" pitchFamily="34" charset="0"/>
                      </a:endParaRPr>
                    </a:p>
                  </a:txBody>
                  <a:tcPr marL="6191" marR="6191" marT="6191" marB="0" anchor="b"/>
                </a:tc>
                <a:tc hMerge="1">
                  <a:txBody>
                    <a:bodyPr/>
                    <a:lstStyle/>
                    <a:p>
                      <a:endParaRPr lang="en-US"/>
                    </a:p>
                  </a:txBody>
                  <a:tcPr/>
                </a:tc>
                <a:tc>
                  <a:txBody>
                    <a:bodyPr/>
                    <a:lstStyle/>
                    <a:p>
                      <a:pPr algn="ctr" fontAlgn="b"/>
                      <a:r>
                        <a:rPr lang="en-US" sz="1600" b="0" i="0" u="none" strike="noStrike" dirty="0">
                          <a:solidFill>
                            <a:srgbClr val="000000"/>
                          </a:solidFill>
                          <a:effectLst/>
                          <a:latin typeface="Calibri" panose="020F0502020204030204" pitchFamily="34" charset="0"/>
                        </a:rPr>
                        <a:t>0.06</a:t>
                      </a:r>
                    </a:p>
                  </a:txBody>
                  <a:tcPr marL="6191" marR="6191" marT="6191" marB="0" anchor="b"/>
                </a:tc>
                <a:tc>
                  <a:txBody>
                    <a:bodyPr/>
                    <a:lstStyle/>
                    <a:p>
                      <a:pPr algn="ctr" fontAlgn="b"/>
                      <a:r>
                        <a:rPr lang="en-US" sz="1600" b="0" i="0" u="none" strike="noStrike" dirty="0">
                          <a:solidFill>
                            <a:srgbClr val="000000"/>
                          </a:solidFill>
                          <a:effectLst/>
                          <a:latin typeface="Calibri" panose="020F0502020204030204" pitchFamily="34" charset="0"/>
                        </a:rPr>
                        <a:t>***</a:t>
                      </a: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1448446228"/>
                  </a:ext>
                </a:extLst>
              </a:tr>
              <a:tr h="256556">
                <a:tc gridSpan="2">
                  <a:txBody>
                    <a:bodyPr/>
                    <a:lstStyle/>
                    <a:p>
                      <a:pPr algn="l" fontAlgn="b"/>
                      <a:r>
                        <a:rPr lang="en-US" sz="1600" u="none" strike="noStrike">
                          <a:effectLst/>
                        </a:rPr>
                        <a:t>Eligible FRPL</a:t>
                      </a:r>
                      <a:endParaRPr lang="en-US" sz="1600" b="0" i="0" u="none" strike="noStrike">
                        <a:solidFill>
                          <a:srgbClr val="000000"/>
                        </a:solidFill>
                        <a:effectLst/>
                        <a:latin typeface="Calibri" panose="020F0502020204030204" pitchFamily="34" charset="0"/>
                      </a:endParaRPr>
                    </a:p>
                  </a:txBody>
                  <a:tcPr marL="6191" marR="6191" marT="6191" marB="0" anchor="b"/>
                </a:tc>
                <a:tc hMerge="1">
                  <a:txBody>
                    <a:bodyPr/>
                    <a:lstStyle/>
                    <a:p>
                      <a:endParaRPr lang="en-US"/>
                    </a:p>
                  </a:txBody>
                  <a:tcPr/>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b="0" i="0" u="none" strike="noStrike" dirty="0">
                          <a:solidFill>
                            <a:srgbClr val="000000"/>
                          </a:solidFill>
                          <a:effectLst/>
                          <a:latin typeface="Calibri" panose="020F0502020204030204" pitchFamily="34" charset="0"/>
                        </a:rPr>
                        <a:t>0.01</a:t>
                      </a:r>
                    </a:p>
                  </a:txBody>
                  <a:tcPr marL="6191" marR="6191" marT="6191" marB="0" anchor="b"/>
                </a:tc>
                <a:extLst>
                  <a:ext uri="{0D108BD9-81ED-4DB2-BD59-A6C34878D82A}">
                    <a16:rowId xmlns:a16="http://schemas.microsoft.com/office/drawing/2014/main" val="389472367"/>
                  </a:ext>
                </a:extLst>
              </a:tr>
              <a:tr h="256556">
                <a:tc gridSpan="2">
                  <a:txBody>
                    <a:bodyPr/>
                    <a:lstStyle/>
                    <a:p>
                      <a:pPr algn="l" fontAlgn="b"/>
                      <a:r>
                        <a:rPr lang="en-US" sz="1600" u="none" strike="noStrike">
                          <a:effectLst/>
                        </a:rPr>
                        <a:t>Female</a:t>
                      </a:r>
                      <a:endParaRPr lang="en-US" sz="1600" b="0" i="0" u="none" strike="noStrike">
                        <a:solidFill>
                          <a:srgbClr val="000000"/>
                        </a:solidFill>
                        <a:effectLst/>
                        <a:latin typeface="Calibri" panose="020F0502020204030204" pitchFamily="34" charset="0"/>
                      </a:endParaRPr>
                    </a:p>
                  </a:txBody>
                  <a:tcPr marL="6191" marR="6191" marT="6191" marB="0" anchor="b"/>
                </a:tc>
                <a:tc hMerge="1">
                  <a:txBody>
                    <a:bodyPr/>
                    <a:lstStyle/>
                    <a:p>
                      <a:endParaRPr lang="en-US"/>
                    </a:p>
                  </a:txBody>
                  <a:tcPr/>
                </a:tc>
                <a:tc>
                  <a:txBody>
                    <a:bodyPr/>
                    <a:lstStyle/>
                    <a:p>
                      <a:pPr algn="ctr" fontAlgn="b"/>
                      <a:r>
                        <a:rPr lang="en-US" sz="1600" b="0" i="0" u="none" strike="noStrike" dirty="0">
                          <a:solidFill>
                            <a:srgbClr val="000000"/>
                          </a:solidFill>
                          <a:effectLst/>
                          <a:latin typeface="Calibri" panose="020F0502020204030204" pitchFamily="34" charset="0"/>
                        </a:rPr>
                        <a:t>-0.02</a:t>
                      </a:r>
                    </a:p>
                  </a:txBody>
                  <a:tcPr marL="6191" marR="6191" marT="6191" marB="0" anchor="b"/>
                </a:tc>
                <a:tc>
                  <a:txBody>
                    <a:bodyPr/>
                    <a:lstStyle/>
                    <a:p>
                      <a:pPr algn="ctr" fontAlgn="b"/>
                      <a:r>
                        <a:rPr lang="en-US" sz="1600" b="0" i="0" u="none" strike="noStrike" dirty="0">
                          <a:solidFill>
                            <a:srgbClr val="000000"/>
                          </a:solidFill>
                          <a:effectLst/>
                          <a:latin typeface="Calibri" panose="020F0502020204030204" pitchFamily="34" charset="0"/>
                        </a:rPr>
                        <a:t>**</a:t>
                      </a:r>
                    </a:p>
                  </a:txBody>
                  <a:tcPr marL="6191" marR="6191" marT="6191" marB="0" anchor="b"/>
                </a:tc>
                <a:tc>
                  <a:txBody>
                    <a:bodyPr/>
                    <a:lstStyle/>
                    <a:p>
                      <a:pPr algn="ctr" fontAlgn="b"/>
                      <a:r>
                        <a:rPr lang="en-US" sz="1600" b="0" i="0" u="none" strike="noStrike" dirty="0">
                          <a:solidFill>
                            <a:srgbClr val="000000"/>
                          </a:solidFill>
                          <a:effectLst/>
                          <a:latin typeface="Calibri" panose="020F0502020204030204" pitchFamily="34" charset="0"/>
                        </a:rPr>
                        <a:t>0.01</a:t>
                      </a:r>
                    </a:p>
                  </a:txBody>
                  <a:tcPr marL="6191" marR="6191" marT="6191" marB="0" anchor="b"/>
                </a:tc>
                <a:extLst>
                  <a:ext uri="{0D108BD9-81ED-4DB2-BD59-A6C34878D82A}">
                    <a16:rowId xmlns:a16="http://schemas.microsoft.com/office/drawing/2014/main" val="1978402851"/>
                  </a:ext>
                </a:extLst>
              </a:tr>
              <a:tr h="256556">
                <a:tc gridSpan="2">
                  <a:txBody>
                    <a:bodyPr/>
                    <a:lstStyle/>
                    <a:p>
                      <a:pPr algn="l" fontAlgn="b"/>
                      <a:r>
                        <a:rPr lang="en-US" sz="1600" u="none" strike="noStrike">
                          <a:effectLst/>
                        </a:rPr>
                        <a:t>Child age</a:t>
                      </a:r>
                      <a:endParaRPr lang="en-US" sz="1600" b="0" i="0" u="none" strike="noStrike">
                        <a:solidFill>
                          <a:srgbClr val="000000"/>
                        </a:solidFill>
                        <a:effectLst/>
                        <a:latin typeface="Calibri" panose="020F0502020204030204" pitchFamily="34" charset="0"/>
                      </a:endParaRPr>
                    </a:p>
                  </a:txBody>
                  <a:tcPr marL="6191" marR="6191" marT="6191" marB="0" anchor="b"/>
                </a:tc>
                <a:tc hMerge="1">
                  <a:txBody>
                    <a:bodyPr/>
                    <a:lstStyle/>
                    <a:p>
                      <a:endParaRPr lang="en-US"/>
                    </a:p>
                  </a:txBody>
                  <a:tcPr/>
                </a:tc>
                <a:tc>
                  <a:txBody>
                    <a:bodyPr/>
                    <a:lstStyle/>
                    <a:p>
                      <a:pPr algn="ctr" fontAlgn="b"/>
                      <a:r>
                        <a:rPr lang="en-US" sz="1600" u="none" strike="noStrike" dirty="0">
                          <a:effectLst/>
                        </a:rPr>
                        <a:t>0.08</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4240104806"/>
                  </a:ext>
                </a:extLst>
              </a:tr>
              <a:tr h="381801">
                <a:tc gridSpan="2">
                  <a:txBody>
                    <a:bodyPr/>
                    <a:lstStyle/>
                    <a:p>
                      <a:pPr algn="l" fontAlgn="b"/>
                      <a:r>
                        <a:rPr lang="en-US" sz="1600" u="sng" strike="noStrike">
                          <a:effectLst/>
                        </a:rPr>
                        <a:t>Cohort (reference group Cohort 1)</a:t>
                      </a:r>
                      <a:endParaRPr lang="en-US" sz="1600" b="0" i="1" u="sng" strike="noStrike">
                        <a:solidFill>
                          <a:srgbClr val="000000"/>
                        </a:solidFill>
                        <a:effectLst/>
                        <a:latin typeface="Calibri" panose="020F0502020204030204" pitchFamily="34" charset="0"/>
                      </a:endParaRPr>
                    </a:p>
                  </a:txBody>
                  <a:tcPr marL="6191" marR="6191" marT="6191" marB="0" anchor="b"/>
                </a:tc>
                <a:tc hMerge="1">
                  <a:txBody>
                    <a:bodyPr/>
                    <a:lstStyle/>
                    <a:p>
                      <a:endParaRPr lang="en-US"/>
                    </a:p>
                  </a:txBody>
                  <a:tcPr/>
                </a:tc>
                <a:tc>
                  <a:txBody>
                    <a:bodyPr/>
                    <a:lstStyle/>
                    <a:p>
                      <a:pPr algn="ctr"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1785290591"/>
                  </a:ext>
                </a:extLst>
              </a:tr>
              <a:tr h="256556">
                <a:tc>
                  <a:txBody>
                    <a:bodyPr/>
                    <a:lstStyle/>
                    <a:p>
                      <a:pPr algn="l"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l" fontAlgn="b"/>
                      <a:r>
                        <a:rPr lang="en-US" sz="1600" u="none" strike="noStrike">
                          <a:effectLst/>
                        </a:rPr>
                        <a:t>Cohort 2</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0.05</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b="0" i="0" u="none" strike="noStrike" dirty="0">
                          <a:solidFill>
                            <a:srgbClr val="000000"/>
                          </a:solidFill>
                          <a:effectLst/>
                          <a:latin typeface="Calibri" panose="020F0502020204030204" pitchFamily="34" charset="0"/>
                        </a:rPr>
                        <a:t>***</a:t>
                      </a: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856143405"/>
                  </a:ext>
                </a:extLst>
              </a:tr>
              <a:tr h="256556">
                <a:tc>
                  <a:txBody>
                    <a:bodyPr/>
                    <a:lstStyle/>
                    <a:p>
                      <a:pPr algn="l"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l" fontAlgn="b"/>
                      <a:r>
                        <a:rPr lang="en-US" sz="1600" u="none" strike="noStrike">
                          <a:effectLst/>
                        </a:rPr>
                        <a:t>Cohort 3</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0.09</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b="0" i="0" u="none" strike="noStrike" dirty="0">
                          <a:solidFill>
                            <a:srgbClr val="000000"/>
                          </a:solidFill>
                          <a:effectLst/>
                          <a:latin typeface="Calibri" panose="020F0502020204030204" pitchFamily="34" charset="0"/>
                        </a:rPr>
                        <a:t>***</a:t>
                      </a: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4257767611"/>
                  </a:ext>
                </a:extLst>
              </a:tr>
              <a:tr h="256556">
                <a:tc>
                  <a:txBody>
                    <a:bodyPr/>
                    <a:lstStyle/>
                    <a:p>
                      <a:pPr algn="l"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l" fontAlgn="b"/>
                      <a:r>
                        <a:rPr lang="en-US" sz="1600" u="none" strike="noStrike">
                          <a:effectLst/>
                        </a:rPr>
                        <a:t>Cohort 4</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0.08</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1746955035"/>
                  </a:ext>
                </a:extLst>
              </a:tr>
              <a:tr h="256556">
                <a:tc>
                  <a:txBody>
                    <a:bodyPr/>
                    <a:lstStyle/>
                    <a:p>
                      <a:pPr algn="l"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l" fontAlgn="b"/>
                      <a:r>
                        <a:rPr lang="en-US" sz="1600" u="none" strike="noStrike">
                          <a:effectLst/>
                        </a:rPr>
                        <a:t>Cohort 5</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0.03</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2312806934"/>
                  </a:ext>
                </a:extLst>
              </a:tr>
              <a:tr h="256556">
                <a:tc>
                  <a:txBody>
                    <a:bodyPr/>
                    <a:lstStyle/>
                    <a:p>
                      <a:pPr algn="l"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l" fontAlgn="b"/>
                      <a:r>
                        <a:rPr lang="en-US" sz="1600" u="none" strike="noStrike">
                          <a:effectLst/>
                        </a:rPr>
                        <a:t>Cohort 6</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0.05</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984145276"/>
                  </a:ext>
                </a:extLst>
              </a:tr>
              <a:tr h="381801">
                <a:tc gridSpan="2">
                  <a:txBody>
                    <a:bodyPr/>
                    <a:lstStyle/>
                    <a:p>
                      <a:pPr algn="l" fontAlgn="b"/>
                      <a:r>
                        <a:rPr lang="en-US" sz="1600" u="none" strike="noStrike" dirty="0">
                          <a:effectLst/>
                        </a:rPr>
                        <a:t>Distance to nearest school (in miles)</a:t>
                      </a:r>
                      <a:endParaRPr lang="en-US" sz="1600" b="0" i="0" u="none" strike="noStrike" dirty="0">
                        <a:solidFill>
                          <a:srgbClr val="000000"/>
                        </a:solidFill>
                        <a:effectLst/>
                        <a:latin typeface="Calibri" panose="020F0502020204030204" pitchFamily="34" charset="0"/>
                      </a:endParaRPr>
                    </a:p>
                  </a:txBody>
                  <a:tcPr marL="6191" marR="6191" marT="6191" marB="0" anchor="b"/>
                </a:tc>
                <a:tc hMerge="1">
                  <a:txBody>
                    <a:bodyPr/>
                    <a:lstStyle/>
                    <a:p>
                      <a:endParaRPr lang="en-US"/>
                    </a:p>
                  </a:txBody>
                  <a:tcPr/>
                </a:tc>
                <a:tc>
                  <a:txBody>
                    <a:bodyPr/>
                    <a:lstStyle/>
                    <a:p>
                      <a:pPr algn="ctr" fontAlgn="b"/>
                      <a:r>
                        <a:rPr lang="en-US" sz="1600" u="none" strike="noStrike">
                          <a:effectLst/>
                        </a:rPr>
                        <a:t>0.03</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0.02</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3962187652"/>
                  </a:ext>
                </a:extLst>
              </a:tr>
            </a:tbl>
          </a:graphicData>
        </a:graphic>
      </p:graphicFrame>
      <p:graphicFrame>
        <p:nvGraphicFramePr>
          <p:cNvPr id="7" name="Table 6">
            <a:extLst>
              <a:ext uri="{FF2B5EF4-FFF2-40B4-BE49-F238E27FC236}">
                <a16:creationId xmlns:a16="http://schemas.microsoft.com/office/drawing/2014/main" id="{914FB12E-223C-4E73-BFED-401E99A8BCDA}"/>
              </a:ext>
            </a:extLst>
          </p:cNvPr>
          <p:cNvGraphicFramePr>
            <a:graphicFrameLocks noGrp="1"/>
          </p:cNvGraphicFramePr>
          <p:nvPr/>
        </p:nvGraphicFramePr>
        <p:xfrm>
          <a:off x="7646021" y="1449661"/>
          <a:ext cx="2854709" cy="5319137"/>
        </p:xfrm>
        <a:graphic>
          <a:graphicData uri="http://schemas.openxmlformats.org/drawingml/2006/table">
            <a:tbl>
              <a:tblPr>
                <a:tableStyleId>{5C22544A-7EE6-4342-B048-85BDC9FD1C3A}</a:tableStyleId>
              </a:tblPr>
              <a:tblGrid>
                <a:gridCol w="1594624">
                  <a:extLst>
                    <a:ext uri="{9D8B030D-6E8A-4147-A177-3AD203B41FA5}">
                      <a16:colId xmlns:a16="http://schemas.microsoft.com/office/drawing/2014/main" val="1095763183"/>
                    </a:ext>
                  </a:extLst>
                </a:gridCol>
                <a:gridCol w="691372">
                  <a:extLst>
                    <a:ext uri="{9D8B030D-6E8A-4147-A177-3AD203B41FA5}">
                      <a16:colId xmlns:a16="http://schemas.microsoft.com/office/drawing/2014/main" val="3228629216"/>
                    </a:ext>
                  </a:extLst>
                </a:gridCol>
                <a:gridCol w="568713">
                  <a:extLst>
                    <a:ext uri="{9D8B030D-6E8A-4147-A177-3AD203B41FA5}">
                      <a16:colId xmlns:a16="http://schemas.microsoft.com/office/drawing/2014/main" val="3252853089"/>
                    </a:ext>
                  </a:extLst>
                </a:gridCol>
              </a:tblGrid>
              <a:tr h="539407">
                <a:tc>
                  <a:txBody>
                    <a:bodyPr/>
                    <a:lstStyle/>
                    <a:p>
                      <a:pPr algn="ctr" fontAlgn="b"/>
                      <a:r>
                        <a:rPr lang="en-US" sz="1600" u="none" strike="noStrike" dirty="0">
                          <a:effectLst/>
                        </a:rPr>
                        <a:t>Coefficient (diff. enrollment in %)</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SE</a:t>
                      </a:r>
                      <a:endParaRPr lang="en-US" sz="1600" b="0" i="0" u="none" strike="noStrike">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2353808858"/>
                  </a:ext>
                </a:extLst>
              </a:tr>
              <a:tr h="258860">
                <a:tc>
                  <a:txBody>
                    <a:bodyPr/>
                    <a:lstStyle/>
                    <a:p>
                      <a:pPr algn="ctr" fontAlgn="b"/>
                      <a:r>
                        <a:rPr lang="en-US" sz="1600" u="none" strike="noStrike" dirty="0">
                          <a:effectLst/>
                        </a:rPr>
                        <a:t>0.18</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0.04</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3075631009"/>
                  </a:ext>
                </a:extLst>
              </a:tr>
              <a:tr h="385230">
                <a:tc>
                  <a:txBody>
                    <a:bodyPr/>
                    <a:lstStyle/>
                    <a:p>
                      <a:pPr algn="ctr" fontAlgn="b"/>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1533593403"/>
                  </a:ext>
                </a:extLst>
              </a:tr>
              <a:tr h="258860">
                <a:tc>
                  <a:txBody>
                    <a:bodyPr/>
                    <a:lstStyle/>
                    <a:p>
                      <a:pPr algn="ctr" fontAlgn="b"/>
                      <a:r>
                        <a:rPr lang="en-US" sz="1600" u="none" strike="noStrike" dirty="0">
                          <a:effectLst/>
                        </a:rPr>
                        <a:t>-0.06</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1950125004"/>
                  </a:ext>
                </a:extLst>
              </a:tr>
              <a:tr h="258860">
                <a:tc>
                  <a:txBody>
                    <a:bodyPr/>
                    <a:lstStyle/>
                    <a:p>
                      <a:pPr algn="ctr" fontAlgn="b"/>
                      <a:r>
                        <a:rPr lang="en-US" sz="1600" u="none" strike="noStrike" dirty="0">
                          <a:effectLst/>
                        </a:rPr>
                        <a:t>-0.14</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3246210003"/>
                  </a:ext>
                </a:extLst>
              </a:tr>
              <a:tr h="258860">
                <a:tc>
                  <a:txBody>
                    <a:bodyPr/>
                    <a:lstStyle/>
                    <a:p>
                      <a:pPr algn="ctr" fontAlgn="b"/>
                      <a:r>
                        <a:rPr lang="en-US" sz="1600" u="none" strike="noStrike" dirty="0">
                          <a:effectLst/>
                        </a:rPr>
                        <a:t>-0.13</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3310608604"/>
                  </a:ext>
                </a:extLst>
              </a:tr>
              <a:tr h="258860">
                <a:tc>
                  <a:txBody>
                    <a:bodyPr/>
                    <a:lstStyle/>
                    <a:p>
                      <a:pPr algn="ctr" fontAlgn="b"/>
                      <a:r>
                        <a:rPr lang="en-US" sz="1600" u="none" strike="noStrike">
                          <a:effectLst/>
                        </a:rPr>
                        <a:t>-0.08</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0.02</a:t>
                      </a:r>
                      <a:endParaRPr lang="en-US" sz="1600" b="0" i="0" u="none" strike="noStrike">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1944583880"/>
                  </a:ext>
                </a:extLst>
              </a:tr>
              <a:tr h="258860">
                <a:tc>
                  <a:txBody>
                    <a:bodyPr/>
                    <a:lstStyle/>
                    <a:p>
                      <a:pPr algn="ct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2111829014"/>
                  </a:ext>
                </a:extLst>
              </a:tr>
              <a:tr h="258860">
                <a:tc>
                  <a:txBody>
                    <a:bodyPr/>
                    <a:lstStyle/>
                    <a:p>
                      <a:pPr algn="ctr" fontAlgn="b"/>
                      <a:r>
                        <a:rPr lang="en-US" sz="1600" u="none" strike="noStrike">
                          <a:effectLst/>
                        </a:rPr>
                        <a:t>-0.05</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563836966"/>
                  </a:ext>
                </a:extLst>
              </a:tr>
              <a:tr h="258860">
                <a:tc>
                  <a:txBody>
                    <a:bodyPr/>
                    <a:lstStyle/>
                    <a:p>
                      <a:pPr algn="ct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733264784"/>
                  </a:ext>
                </a:extLst>
              </a:tr>
              <a:tr h="258860">
                <a:tc>
                  <a:txBody>
                    <a:bodyPr/>
                    <a:lstStyle/>
                    <a:p>
                      <a:pPr algn="ctr" fontAlgn="b"/>
                      <a:r>
                        <a:rPr lang="en-US" sz="1600" u="none" strike="noStrike">
                          <a:effectLst/>
                        </a:rPr>
                        <a:t>0.02</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1247919982"/>
                  </a:ext>
                </a:extLst>
              </a:tr>
              <a:tr h="385230">
                <a:tc>
                  <a:txBody>
                    <a:bodyPr/>
                    <a:lstStyle/>
                    <a:p>
                      <a:pPr algn="ctr"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522485102"/>
                  </a:ext>
                </a:extLst>
              </a:tr>
              <a:tr h="258860">
                <a:tc>
                  <a:txBody>
                    <a:bodyPr/>
                    <a:lstStyle/>
                    <a:p>
                      <a:pPr algn="ct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2157346302"/>
                  </a:ext>
                </a:extLst>
              </a:tr>
              <a:tr h="258860">
                <a:tc>
                  <a:txBody>
                    <a:bodyPr/>
                    <a:lstStyle/>
                    <a:p>
                      <a:pPr algn="ctr" fontAlgn="b"/>
                      <a:r>
                        <a:rPr lang="en-US" sz="1600" u="none" strike="noStrike">
                          <a:effectLst/>
                        </a:rPr>
                        <a:t>0.01</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3615535270"/>
                  </a:ext>
                </a:extLst>
              </a:tr>
              <a:tr h="258860">
                <a:tc>
                  <a:txBody>
                    <a:bodyPr/>
                    <a:lstStyle/>
                    <a:p>
                      <a:pPr algn="ctr" fontAlgn="b"/>
                      <a:r>
                        <a:rPr lang="en-US" sz="1600" u="none" strike="noStrike">
                          <a:effectLst/>
                        </a:rPr>
                        <a:t>0.03</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1831150803"/>
                  </a:ext>
                </a:extLst>
              </a:tr>
              <a:tr h="258860">
                <a:tc>
                  <a:txBody>
                    <a:bodyPr/>
                    <a:lstStyle/>
                    <a:p>
                      <a:pPr algn="ctr" fontAlgn="b"/>
                      <a:r>
                        <a:rPr lang="en-US" sz="1600" u="none" strike="noStrike">
                          <a:effectLst/>
                        </a:rPr>
                        <a:t>0.04</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1761092962"/>
                  </a:ext>
                </a:extLst>
              </a:tr>
              <a:tr h="258860">
                <a:tc>
                  <a:txBody>
                    <a:bodyPr/>
                    <a:lstStyle/>
                    <a:p>
                      <a:pPr algn="ctr" fontAlgn="b"/>
                      <a:r>
                        <a:rPr lang="en-US" sz="1600" u="none" strike="noStrike">
                          <a:effectLst/>
                        </a:rPr>
                        <a:t>0.05</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0.01</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1484134754"/>
                  </a:ext>
                </a:extLst>
              </a:tr>
              <a:tr h="385230">
                <a:tc>
                  <a:txBody>
                    <a:bodyPr/>
                    <a:lstStyle/>
                    <a:p>
                      <a:pPr algn="ctr" fontAlgn="b"/>
                      <a:r>
                        <a:rPr lang="en-US" sz="1600" u="none" strike="noStrike" dirty="0">
                          <a:effectLst/>
                        </a:rPr>
                        <a:t>-0.09</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6191" marR="6191" marT="6191" marB="0" anchor="b"/>
                </a:tc>
                <a:tc>
                  <a:txBody>
                    <a:bodyPr/>
                    <a:lstStyle/>
                    <a:p>
                      <a:pPr algn="ct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6191" marR="6191" marT="6191" marB="0" anchor="b"/>
                </a:tc>
                <a:extLst>
                  <a:ext uri="{0D108BD9-81ED-4DB2-BD59-A6C34878D82A}">
                    <a16:rowId xmlns:a16="http://schemas.microsoft.com/office/drawing/2014/main" val="2001104402"/>
                  </a:ext>
                </a:extLst>
              </a:tr>
            </a:tbl>
          </a:graphicData>
        </a:graphic>
      </p:graphicFrame>
      <p:sp>
        <p:nvSpPr>
          <p:cNvPr id="8" name="TextBox 7">
            <a:extLst>
              <a:ext uri="{FF2B5EF4-FFF2-40B4-BE49-F238E27FC236}">
                <a16:creationId xmlns:a16="http://schemas.microsoft.com/office/drawing/2014/main" id="{4E556443-68DC-4EE3-B182-3F688117D172}"/>
              </a:ext>
            </a:extLst>
          </p:cNvPr>
          <p:cNvSpPr txBox="1"/>
          <p:nvPr/>
        </p:nvSpPr>
        <p:spPr>
          <a:xfrm>
            <a:off x="5181602" y="914400"/>
            <a:ext cx="2352907" cy="369332"/>
          </a:xfrm>
          <a:prstGeom prst="rect">
            <a:avLst/>
          </a:prstGeom>
          <a:noFill/>
        </p:spPr>
        <p:txBody>
          <a:bodyPr wrap="square" rtlCol="0">
            <a:spAutoFit/>
          </a:bodyPr>
          <a:lstStyle/>
          <a:p>
            <a:pPr algn="ctr"/>
            <a:r>
              <a:rPr lang="en-US" b="1" u="sng" dirty="0">
                <a:solidFill>
                  <a:prstClr val="black"/>
                </a:solidFill>
                <a:latin typeface="Calibri" panose="020F0502020204030204"/>
              </a:rPr>
              <a:t>Prekindergarten</a:t>
            </a:r>
          </a:p>
        </p:txBody>
      </p:sp>
      <p:sp>
        <p:nvSpPr>
          <p:cNvPr id="9" name="TextBox 8">
            <a:extLst>
              <a:ext uri="{FF2B5EF4-FFF2-40B4-BE49-F238E27FC236}">
                <a16:creationId xmlns:a16="http://schemas.microsoft.com/office/drawing/2014/main" id="{BBAFB7CD-856F-4B5A-9515-A3CB123B63CE}"/>
              </a:ext>
            </a:extLst>
          </p:cNvPr>
          <p:cNvSpPr txBox="1"/>
          <p:nvPr/>
        </p:nvSpPr>
        <p:spPr>
          <a:xfrm>
            <a:off x="7646020" y="827684"/>
            <a:ext cx="2843558" cy="646331"/>
          </a:xfrm>
          <a:prstGeom prst="rect">
            <a:avLst/>
          </a:prstGeom>
          <a:noFill/>
        </p:spPr>
        <p:txBody>
          <a:bodyPr wrap="square" rtlCol="0">
            <a:spAutoFit/>
          </a:bodyPr>
          <a:lstStyle/>
          <a:p>
            <a:pPr algn="ctr"/>
            <a:r>
              <a:rPr lang="en-US" b="1" u="sng" dirty="0">
                <a:solidFill>
                  <a:prstClr val="black"/>
                </a:solidFill>
                <a:latin typeface="Calibri" panose="020F0502020204030204"/>
              </a:rPr>
              <a:t>Prekindergarten in high-quality school</a:t>
            </a:r>
          </a:p>
        </p:txBody>
      </p:sp>
      <p:sp>
        <p:nvSpPr>
          <p:cNvPr id="10" name="Rectangle 9">
            <a:extLst>
              <a:ext uri="{FF2B5EF4-FFF2-40B4-BE49-F238E27FC236}">
                <a16:creationId xmlns:a16="http://schemas.microsoft.com/office/drawing/2014/main" id="{3D1EF3E8-217F-41DB-A9E8-A3224BEA46F7}"/>
              </a:ext>
            </a:extLst>
          </p:cNvPr>
          <p:cNvSpPr/>
          <p:nvPr/>
        </p:nvSpPr>
        <p:spPr>
          <a:xfrm>
            <a:off x="1524000" y="6345044"/>
            <a:ext cx="9144000" cy="51295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912458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17D-959E-415A-91D6-CA5DF5826DDD}"/>
              </a:ext>
            </a:extLst>
          </p:cNvPr>
          <p:cNvSpPr>
            <a:spLocks noGrp="1"/>
          </p:cNvSpPr>
          <p:nvPr>
            <p:ph type="title"/>
          </p:nvPr>
        </p:nvSpPr>
        <p:spPr/>
        <p:txBody>
          <a:bodyPr>
            <a:normAutofit/>
          </a:bodyPr>
          <a:lstStyle/>
          <a:p>
            <a:pPr algn="ctr"/>
            <a:r>
              <a:rPr lang="en-US" dirty="0"/>
              <a:t>Research question 2 analytic approach:</a:t>
            </a:r>
            <a:br>
              <a:rPr lang="en-US" dirty="0"/>
            </a:br>
            <a:r>
              <a:rPr lang="en-US" dirty="0"/>
              <a:t>OLS regression with clustered SEs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D962B4A-1500-4D34-8383-33B9952B565E}"/>
                  </a:ext>
                </a:extLst>
              </p:cNvPr>
              <p:cNvSpPr txBox="1"/>
              <p:nvPr/>
            </p:nvSpPr>
            <p:spPr>
              <a:xfrm>
                <a:off x="2399371" y="1975373"/>
                <a:ext cx="7393258" cy="16886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𝐷𝑖𝑠𝑡𝑎𝑛𝑐𝑒𝐶𝑙𝑜𝑠𝑒𝑠𝑡𝑃𝑟𝑒𝐾</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𝛼</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𝐹𝑅𝑃𝐿</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𝐷𝐿𝐿</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𝐴𝑠𝑖𝑎𝑛</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𝐵𝑙𝑎𝑐𝑘</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𝐻𝑖𝑠𝑝𝑎𝑛𝑖𝑐</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𝛽</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𝑂𝑡h𝑒𝑟𝑅𝑎𝑐𝑒</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 </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𝜒</m:t>
                          </m:r>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𝐶h𝑖𝑙𝑑</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l-GR"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υ</m:t>
                          </m:r>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𝑌𝑒𝑎𝑟</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𝜀</m:t>
                          </m:r>
                        </m:e>
                        <m:sub>
                          <m:r>
                            <a:rPr lang="en-US" sz="2400" i="1">
                              <a:solidFill>
                                <a:srgbClr val="211D1E"/>
                              </a:solidFill>
                              <a:latin typeface="Cambria Math" panose="02040503050406030204" pitchFamily="18" charset="0"/>
                              <a:ea typeface="Times New Roman" panose="02020603050405020304" pitchFamily="18" charset="0"/>
                              <a:cs typeface="Times New Roman" panose="02020603050405020304" pitchFamily="18" charset="0"/>
                            </a:rPr>
                            <m:t>𝑖𝑗</m:t>
                          </m:r>
                        </m:sub>
                      </m:sSub>
                    </m:oMath>
                  </m:oMathPara>
                </a14:m>
                <a:endParaRPr lang="en-US" sz="2400" dirty="0">
                  <a:solidFill>
                    <a:prstClr val="black"/>
                  </a:solidFill>
                  <a:latin typeface="Calibri" panose="020F0502020204030204"/>
                </a:endParaRPr>
              </a:p>
            </p:txBody>
          </p:sp>
        </mc:Choice>
        <mc:Fallback xmlns="">
          <p:sp>
            <p:nvSpPr>
              <p:cNvPr id="5" name="TextBox 4">
                <a:extLst>
                  <a:ext uri="{FF2B5EF4-FFF2-40B4-BE49-F238E27FC236}">
                    <a16:creationId xmlns:a16="http://schemas.microsoft.com/office/drawing/2014/main" id="{AD962B4A-1500-4D34-8383-33B9952B565E}"/>
                  </a:ext>
                </a:extLst>
              </p:cNvPr>
              <p:cNvSpPr txBox="1">
                <a:spLocks noRot="1" noChangeAspect="1" noMove="1" noResize="1" noEditPoints="1" noAdjustHandles="1" noChangeArrowheads="1" noChangeShapeType="1" noTextEdit="1"/>
              </p:cNvSpPr>
              <p:nvPr/>
            </p:nvSpPr>
            <p:spPr>
              <a:xfrm>
                <a:off x="2399371" y="1975373"/>
                <a:ext cx="7393258" cy="1688667"/>
              </a:xfrm>
              <a:prstGeom prst="rect">
                <a:avLst/>
              </a:prstGeom>
              <a:blipFill>
                <a:blip r:embed="rId2"/>
                <a:stretch>
                  <a:fillRect b="-2166"/>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28871498-09F8-481B-927A-0E8C91DDFFCD}"/>
              </a:ext>
            </a:extLst>
          </p:cNvPr>
          <p:cNvSpPr txBox="1"/>
          <p:nvPr/>
        </p:nvSpPr>
        <p:spPr>
          <a:xfrm>
            <a:off x="2650273" y="4070195"/>
            <a:ext cx="7142356" cy="1631216"/>
          </a:xfrm>
          <a:prstGeom prst="rect">
            <a:avLst/>
          </a:prstGeom>
          <a:noFill/>
        </p:spPr>
        <p:txBody>
          <a:bodyPr wrap="square" rtlCol="0">
            <a:spAutoFit/>
          </a:bodyPr>
          <a:lstStyle/>
          <a:p>
            <a:r>
              <a:rPr lang="en-US" sz="2000" dirty="0">
                <a:solidFill>
                  <a:prstClr val="black"/>
                </a:solidFill>
                <a:latin typeface="Calibri Light" panose="020F0302020204030204"/>
              </a:rPr>
              <a:t>Used geocodes and addresses of schools to calculate distance measures between each student in the dataset and the distance to the closest BPS prekindergarten program (including CBOs) and the closest program in a high-quality school. This indicator represents the outcome in the analysis. </a:t>
            </a:r>
          </a:p>
        </p:txBody>
      </p:sp>
    </p:spTree>
    <p:extLst>
      <p:ext uri="{BB962C8B-B14F-4D97-AF65-F5344CB8AC3E}">
        <p14:creationId xmlns:p14="http://schemas.microsoft.com/office/powerpoint/2010/main" val="928564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A81C9-C3C0-4FF3-8510-F2B1292A1DAF}"/>
              </a:ext>
            </a:extLst>
          </p:cNvPr>
          <p:cNvSpPr>
            <a:spLocks noGrp="1"/>
          </p:cNvSpPr>
          <p:nvPr>
            <p:ph type="title"/>
          </p:nvPr>
        </p:nvSpPr>
        <p:spPr>
          <a:xfrm>
            <a:off x="2152650" y="238706"/>
            <a:ext cx="7886700" cy="865265"/>
          </a:xfrm>
        </p:spPr>
        <p:txBody>
          <a:bodyPr/>
          <a:lstStyle/>
          <a:p>
            <a:pPr algn="ctr"/>
            <a:r>
              <a:rPr lang="en-US" dirty="0"/>
              <a:t>Sensitivity analyses and robustness checks</a:t>
            </a:r>
          </a:p>
        </p:txBody>
      </p:sp>
      <p:graphicFrame>
        <p:nvGraphicFramePr>
          <p:cNvPr id="4" name="Diagram 3">
            <a:extLst>
              <a:ext uri="{FF2B5EF4-FFF2-40B4-BE49-F238E27FC236}">
                <a16:creationId xmlns:a16="http://schemas.microsoft.com/office/drawing/2014/main" id="{08432A1E-5D35-45A2-885C-235D2587059C}"/>
              </a:ext>
            </a:extLst>
          </p:cNvPr>
          <p:cNvGraphicFramePr/>
          <p:nvPr/>
        </p:nvGraphicFramePr>
        <p:xfrm>
          <a:off x="1665249" y="1229732"/>
          <a:ext cx="8813180" cy="4847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4220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5DF0D-0766-4866-93A5-098C881FC600}"/>
              </a:ext>
            </a:extLst>
          </p:cNvPr>
          <p:cNvSpPr>
            <a:spLocks noGrp="1"/>
          </p:cNvSpPr>
          <p:nvPr>
            <p:ph type="title"/>
          </p:nvPr>
        </p:nvSpPr>
        <p:spPr>
          <a:xfrm>
            <a:off x="1524000" y="239184"/>
            <a:ext cx="9144000" cy="806449"/>
          </a:xfrm>
        </p:spPr>
        <p:txBody>
          <a:bodyPr>
            <a:normAutofit fontScale="90000"/>
          </a:bodyPr>
          <a:lstStyle/>
          <a:p>
            <a:pPr algn="ctr"/>
            <a:r>
              <a:rPr lang="en-US" sz="3600" dirty="0">
                <a:latin typeface="+mn-lt"/>
              </a:rPr>
              <a:t>Limitations of this research for disaggregating data to explore equitable access to PreK programming</a:t>
            </a:r>
          </a:p>
        </p:txBody>
      </p:sp>
      <p:graphicFrame>
        <p:nvGraphicFramePr>
          <p:cNvPr id="4" name="Diagram 3">
            <a:extLst>
              <a:ext uri="{FF2B5EF4-FFF2-40B4-BE49-F238E27FC236}">
                <a16:creationId xmlns:a16="http://schemas.microsoft.com/office/drawing/2014/main" id="{48C11E0F-39E7-46AC-B3FE-95C950EBD1DC}"/>
              </a:ext>
            </a:extLst>
          </p:cNvPr>
          <p:cNvGraphicFramePr/>
          <p:nvPr/>
        </p:nvGraphicFramePr>
        <p:xfrm>
          <a:off x="1795810" y="1391321"/>
          <a:ext cx="8704922" cy="4741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4085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FBCE-2102-8C43-B117-0545652354BA}"/>
              </a:ext>
            </a:extLst>
          </p:cNvPr>
          <p:cNvSpPr>
            <a:spLocks noGrp="1"/>
          </p:cNvSpPr>
          <p:nvPr>
            <p:ph type="ctrTitle"/>
          </p:nvPr>
        </p:nvSpPr>
        <p:spPr>
          <a:xfrm>
            <a:off x="1502228" y="1350967"/>
            <a:ext cx="9144000" cy="2387600"/>
          </a:xfrm>
        </p:spPr>
        <p:txBody>
          <a:bodyPr/>
          <a:lstStyle/>
          <a:p>
            <a:pPr>
              <a:defRPr/>
            </a:pPr>
            <a:r>
              <a:rPr lang="en-US" cap="none" dirty="0"/>
              <a:t>Increasing Early Childhood Education Applications through Targeted Outreach</a:t>
            </a:r>
          </a:p>
        </p:txBody>
      </p:sp>
      <p:sp>
        <p:nvSpPr>
          <p:cNvPr id="3" name="Subtitle 2">
            <a:extLst>
              <a:ext uri="{FF2B5EF4-FFF2-40B4-BE49-F238E27FC236}">
                <a16:creationId xmlns:a16="http://schemas.microsoft.com/office/drawing/2014/main" id="{B702978E-48A5-984F-8BC5-0CFDAFBE43FC}"/>
              </a:ext>
            </a:extLst>
          </p:cNvPr>
          <p:cNvSpPr>
            <a:spLocks noGrp="1"/>
          </p:cNvSpPr>
          <p:nvPr>
            <p:ph type="subTitle" idx="1"/>
          </p:nvPr>
        </p:nvSpPr>
        <p:spPr>
          <a:xfrm>
            <a:off x="1143002" y="3926541"/>
            <a:ext cx="9601200" cy="1537537"/>
          </a:xfrm>
        </p:spPr>
        <p:txBody>
          <a:bodyPr/>
          <a:lstStyle/>
          <a:p>
            <a:pPr>
              <a:spcBef>
                <a:spcPts val="0"/>
              </a:spcBef>
              <a:buFont typeface="Arial" charset="0"/>
              <a:buNone/>
              <a:defRPr/>
            </a:pPr>
            <a:r>
              <a:rPr lang="en-US" sz="2800" cap="none" dirty="0">
                <a:solidFill>
                  <a:schemeClr val="accent4">
                    <a:lumMod val="50000"/>
                  </a:schemeClr>
                </a:solidFill>
              </a:rPr>
              <a:t>Lindsay Weixler, Tulane University</a:t>
            </a:r>
          </a:p>
          <a:p>
            <a:pPr>
              <a:spcBef>
                <a:spcPts val="0"/>
              </a:spcBef>
              <a:buFont typeface="Arial" charset="0"/>
              <a:buNone/>
              <a:defRPr/>
            </a:pPr>
            <a:r>
              <a:rPr lang="en-US" sz="2800" dirty="0">
                <a:solidFill>
                  <a:schemeClr val="accent4">
                    <a:lumMod val="50000"/>
                  </a:schemeClr>
                </a:solidFill>
              </a:rPr>
              <a:t>Jon Valant, Brookings Institution</a:t>
            </a:r>
          </a:p>
          <a:p>
            <a:pPr>
              <a:spcBef>
                <a:spcPts val="0"/>
              </a:spcBef>
              <a:buFont typeface="Arial" charset="0"/>
              <a:buNone/>
              <a:defRPr/>
            </a:pPr>
            <a:r>
              <a:rPr lang="en-US" sz="2800" cap="none" dirty="0">
                <a:solidFill>
                  <a:schemeClr val="accent4">
                    <a:lumMod val="50000"/>
                  </a:schemeClr>
                </a:solidFill>
              </a:rPr>
              <a:t>Justin </a:t>
            </a:r>
            <a:r>
              <a:rPr lang="en-US" sz="2800" cap="none" dirty="0" err="1">
                <a:solidFill>
                  <a:schemeClr val="accent4">
                    <a:lumMod val="50000"/>
                  </a:schemeClr>
                </a:solidFill>
              </a:rPr>
              <a:t>Doromal</a:t>
            </a:r>
            <a:r>
              <a:rPr lang="en-US" sz="2800" cap="none" dirty="0">
                <a:solidFill>
                  <a:schemeClr val="accent4">
                    <a:lumMod val="50000"/>
                  </a:schemeClr>
                </a:solidFill>
              </a:rPr>
              <a:t>, Urban Institute</a:t>
            </a:r>
          </a:p>
          <a:p>
            <a:pPr>
              <a:spcBef>
                <a:spcPts val="0"/>
              </a:spcBef>
              <a:buFont typeface="Arial" charset="0"/>
              <a:buNone/>
              <a:defRPr/>
            </a:pPr>
            <a:r>
              <a:rPr lang="en-US" sz="2800" dirty="0" err="1">
                <a:solidFill>
                  <a:schemeClr val="accent4">
                    <a:lumMod val="50000"/>
                  </a:schemeClr>
                </a:solidFill>
              </a:rPr>
              <a:t>Alica</a:t>
            </a:r>
            <a:r>
              <a:rPr lang="en-US" sz="2800" dirty="0">
                <a:solidFill>
                  <a:schemeClr val="accent4">
                    <a:lumMod val="50000"/>
                  </a:schemeClr>
                </a:solidFill>
              </a:rPr>
              <a:t> Gerry, Tulane University</a:t>
            </a:r>
            <a:endParaRPr lang="en-US" sz="2800" cap="none" dirty="0">
              <a:solidFill>
                <a:schemeClr val="accent4">
                  <a:lumMod val="50000"/>
                </a:schemeClr>
              </a:solidFill>
            </a:endParaRPr>
          </a:p>
        </p:txBody>
      </p:sp>
      <p:sp>
        <p:nvSpPr>
          <p:cNvPr id="5" name="TextBox 4">
            <a:extLst>
              <a:ext uri="{FF2B5EF4-FFF2-40B4-BE49-F238E27FC236}">
                <a16:creationId xmlns:a16="http://schemas.microsoft.com/office/drawing/2014/main" id="{F6721130-B8CC-7149-B6F3-10E19E785A5E}"/>
              </a:ext>
            </a:extLst>
          </p:cNvPr>
          <p:cNvSpPr txBox="1"/>
          <p:nvPr/>
        </p:nvSpPr>
        <p:spPr>
          <a:xfrm>
            <a:off x="2756598" y="6475902"/>
            <a:ext cx="9413630" cy="338554"/>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This project was supported by the Robert Wood Johnson Foundation.</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4" name="Picture 3">
            <a:extLst>
              <a:ext uri="{FF2B5EF4-FFF2-40B4-BE49-F238E27FC236}">
                <a16:creationId xmlns:a16="http://schemas.microsoft.com/office/drawing/2014/main" id="{F53963DD-1882-80FD-E58F-C8E8229C8B74}"/>
              </a:ext>
            </a:extLst>
          </p:cNvPr>
          <p:cNvPicPr>
            <a:picLocks noChangeAspect="1"/>
          </p:cNvPicPr>
          <p:nvPr/>
        </p:nvPicPr>
        <p:blipFill>
          <a:blip r:embed="rId3"/>
          <a:stretch>
            <a:fillRect/>
          </a:stretch>
        </p:blipFill>
        <p:spPr>
          <a:xfrm>
            <a:off x="9555707" y="219123"/>
            <a:ext cx="2224585" cy="222458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DFE78-9C6A-104D-A394-45121614DF20}"/>
              </a:ext>
            </a:extLst>
          </p:cNvPr>
          <p:cNvSpPr>
            <a:spLocks noGrp="1"/>
          </p:cNvSpPr>
          <p:nvPr>
            <p:ph type="title"/>
          </p:nvPr>
        </p:nvSpPr>
        <p:spPr/>
        <p:txBody>
          <a:bodyPr/>
          <a:lstStyle/>
          <a:p>
            <a:pPr>
              <a:defRPr/>
            </a:pPr>
            <a:r>
              <a:rPr lang="en-US" dirty="0"/>
              <a:t>The ECE Enrollment Gauntlet</a:t>
            </a:r>
          </a:p>
        </p:txBody>
      </p:sp>
      <p:sp>
        <p:nvSpPr>
          <p:cNvPr id="14338" name="Content Placeholder 2">
            <a:extLst>
              <a:ext uri="{FF2B5EF4-FFF2-40B4-BE49-F238E27FC236}">
                <a16:creationId xmlns:a16="http://schemas.microsoft.com/office/drawing/2014/main" id="{B424CED8-46FB-3741-978D-59CB6B77D564}"/>
              </a:ext>
            </a:extLst>
          </p:cNvPr>
          <p:cNvSpPr>
            <a:spLocks noGrp="1"/>
          </p:cNvSpPr>
          <p:nvPr>
            <p:ph idx="1"/>
          </p:nvPr>
        </p:nvSpPr>
        <p:spPr>
          <a:xfrm>
            <a:off x="838200" y="1575257"/>
            <a:ext cx="10515600" cy="3900257"/>
          </a:xfrm>
        </p:spPr>
        <p:txBody>
          <a:bodyPr/>
          <a:lstStyle/>
          <a:p>
            <a:r>
              <a:rPr lang="en-US" altLang="en-US" dirty="0"/>
              <a:t>Accessing public early childhood education (ECE) is a complex, multistep process:</a:t>
            </a:r>
          </a:p>
          <a:p>
            <a:pPr lvl="1"/>
            <a:r>
              <a:rPr lang="en-US" altLang="en-US" sz="2600" b="1" dirty="0"/>
              <a:t>P</a:t>
            </a:r>
            <a:r>
              <a:rPr lang="en-US" altLang="en-US" sz="2600" dirty="0"/>
              <a:t>ick programs</a:t>
            </a:r>
          </a:p>
          <a:p>
            <a:pPr lvl="1"/>
            <a:r>
              <a:rPr lang="en-US" altLang="en-US" sz="2600" b="1" dirty="0"/>
              <a:t>A</a:t>
            </a:r>
            <a:r>
              <a:rPr lang="en-US" altLang="en-US" sz="2600" dirty="0"/>
              <a:t>pply</a:t>
            </a:r>
          </a:p>
          <a:p>
            <a:pPr lvl="1"/>
            <a:r>
              <a:rPr lang="en-US" altLang="en-US" sz="2600" b="1" dirty="0"/>
              <a:t>V</a:t>
            </a:r>
            <a:r>
              <a:rPr lang="en-US" altLang="en-US" sz="2600" dirty="0"/>
              <a:t>erify eligibility</a:t>
            </a:r>
          </a:p>
          <a:p>
            <a:pPr lvl="1"/>
            <a:r>
              <a:rPr lang="en-US" altLang="en-US" sz="2600" b="1" dirty="0"/>
              <a:t>E</a:t>
            </a:r>
            <a:r>
              <a:rPr lang="en-US" altLang="en-US" sz="2600" dirty="0"/>
              <a:t>nroll</a:t>
            </a:r>
          </a:p>
          <a:p>
            <a:pPr lvl="1"/>
            <a:endParaRPr lang="en-US" altLang="en-US" sz="800" dirty="0"/>
          </a:p>
          <a:p>
            <a:r>
              <a:rPr lang="en-US" altLang="en-US" dirty="0"/>
              <a:t>Project Goal:</a:t>
            </a:r>
          </a:p>
          <a:p>
            <a:pPr lvl="1"/>
            <a:r>
              <a:rPr lang="en-US" altLang="en-US" sz="2600" dirty="0"/>
              <a:t>Increase the rate at which families apply for public ECE in New Orleans</a:t>
            </a:r>
          </a:p>
        </p:txBody>
      </p:sp>
    </p:spTree>
    <p:extLst>
      <p:ext uri="{BB962C8B-B14F-4D97-AF65-F5344CB8AC3E}">
        <p14:creationId xmlns:p14="http://schemas.microsoft.com/office/powerpoint/2010/main" val="3957538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C919-69FB-2328-E936-C03B1EA91FB0}"/>
              </a:ext>
            </a:extLst>
          </p:cNvPr>
          <p:cNvSpPr>
            <a:spLocks noGrp="1"/>
          </p:cNvSpPr>
          <p:nvPr>
            <p:ph type="title"/>
          </p:nvPr>
        </p:nvSpPr>
        <p:spPr/>
        <p:txBody>
          <a:bodyPr/>
          <a:lstStyle/>
          <a:p>
            <a:r>
              <a:rPr lang="en-US" dirty="0"/>
              <a:t>Project Setting: New Orleans, LA</a:t>
            </a:r>
          </a:p>
        </p:txBody>
      </p:sp>
      <p:sp>
        <p:nvSpPr>
          <p:cNvPr id="3" name="Content Placeholder 2">
            <a:extLst>
              <a:ext uri="{FF2B5EF4-FFF2-40B4-BE49-F238E27FC236}">
                <a16:creationId xmlns:a16="http://schemas.microsoft.com/office/drawing/2014/main" id="{679D69D0-C0DD-326B-5E56-40383AB907AC}"/>
              </a:ext>
            </a:extLst>
          </p:cNvPr>
          <p:cNvSpPr>
            <a:spLocks noGrp="1"/>
          </p:cNvSpPr>
          <p:nvPr>
            <p:ph idx="1"/>
          </p:nvPr>
        </p:nvSpPr>
        <p:spPr>
          <a:xfrm>
            <a:off x="838200" y="1586136"/>
            <a:ext cx="10515600" cy="3725452"/>
          </a:xfrm>
        </p:spPr>
        <p:txBody>
          <a:bodyPr/>
          <a:lstStyle/>
          <a:p>
            <a:r>
              <a:rPr lang="en-US" dirty="0"/>
              <a:t>Centralized district application for all publicly funded ECE programs</a:t>
            </a:r>
          </a:p>
          <a:p>
            <a:pPr lvl="1"/>
            <a:r>
              <a:rPr lang="en-US" sz="2600" dirty="0"/>
              <a:t>State PK, city- and state-funded childcare seats, Head Start/EHS</a:t>
            </a:r>
          </a:p>
          <a:p>
            <a:pPr marL="457200" lvl="1" indent="0">
              <a:buNone/>
            </a:pPr>
            <a:endParaRPr lang="en-US" sz="2600" dirty="0"/>
          </a:p>
          <a:p>
            <a:r>
              <a:rPr lang="en-US" dirty="0"/>
              <a:t>Application Main Round for Fall 2022 seats: Nov 2021 – Jan 2022</a:t>
            </a:r>
          </a:p>
          <a:p>
            <a:pPr lvl="1"/>
            <a:r>
              <a:rPr lang="en-US" sz="2600" dirty="0"/>
              <a:t>Online application and verification system</a:t>
            </a:r>
          </a:p>
          <a:p>
            <a:pPr lvl="1"/>
            <a:r>
              <a:rPr lang="en-US" sz="2600" dirty="0"/>
              <a:t>Lottery-based match process</a:t>
            </a:r>
          </a:p>
          <a:p>
            <a:pPr lvl="1"/>
            <a:r>
              <a:rPr lang="en-US" sz="2600" dirty="0"/>
              <a:t>Followed by open enrollment for remaining seats and waitlists</a:t>
            </a:r>
          </a:p>
        </p:txBody>
      </p:sp>
    </p:spTree>
    <p:extLst>
      <p:ext uri="{BB962C8B-B14F-4D97-AF65-F5344CB8AC3E}">
        <p14:creationId xmlns:p14="http://schemas.microsoft.com/office/powerpoint/2010/main" val="176574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584F-77E4-5C7E-9425-8B651123185A}"/>
              </a:ext>
            </a:extLst>
          </p:cNvPr>
          <p:cNvSpPr>
            <a:spLocks noGrp="1"/>
          </p:cNvSpPr>
          <p:nvPr>
            <p:ph type="title"/>
          </p:nvPr>
        </p:nvSpPr>
        <p:spPr/>
        <p:txBody>
          <a:bodyPr/>
          <a:lstStyle/>
          <a:p>
            <a:r>
              <a:rPr lang="en-US" dirty="0"/>
              <a:t>Part 1: Information Campaign, July – Oct 2021</a:t>
            </a:r>
          </a:p>
        </p:txBody>
      </p:sp>
      <p:pic>
        <p:nvPicPr>
          <p:cNvPr id="4" name="Content Placeholder 3">
            <a:extLst>
              <a:ext uri="{FF2B5EF4-FFF2-40B4-BE49-F238E27FC236}">
                <a16:creationId xmlns:a16="http://schemas.microsoft.com/office/drawing/2014/main" id="{78A26354-D63C-4B76-9DE6-F2BC1E657969}"/>
              </a:ext>
            </a:extLst>
          </p:cNvPr>
          <p:cNvPicPr>
            <a:picLocks noChangeAspect="1"/>
          </p:cNvPicPr>
          <p:nvPr/>
        </p:nvPicPr>
        <p:blipFill>
          <a:blip r:embed="rId3"/>
          <a:stretch>
            <a:fillRect/>
          </a:stretch>
        </p:blipFill>
        <p:spPr bwMode="auto">
          <a:xfrm>
            <a:off x="5537898" y="1451537"/>
            <a:ext cx="4942615" cy="494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E8D824B-50D8-05CC-DAE1-7B31F3AE5CF8}"/>
              </a:ext>
            </a:extLst>
          </p:cNvPr>
          <p:cNvSpPr txBox="1"/>
          <p:nvPr/>
        </p:nvSpPr>
        <p:spPr>
          <a:xfrm>
            <a:off x="979712" y="1690688"/>
            <a:ext cx="4150495" cy="147732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Ads ran on local agencies’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social media accounts 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through text blasts</a:t>
            </a:r>
          </a:p>
        </p:txBody>
      </p:sp>
    </p:spTree>
    <p:extLst>
      <p:ext uri="{BB962C8B-B14F-4D97-AF65-F5344CB8AC3E}">
        <p14:creationId xmlns:p14="http://schemas.microsoft.com/office/powerpoint/2010/main" val="348324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15C32-BC3E-7D58-CBC3-77D1F8464933}"/>
              </a:ext>
            </a:extLst>
          </p:cNvPr>
          <p:cNvSpPr>
            <a:spLocks noGrp="1"/>
          </p:cNvSpPr>
          <p:nvPr>
            <p:ph type="title"/>
          </p:nvPr>
        </p:nvSpPr>
        <p:spPr/>
        <p:txBody>
          <a:bodyPr/>
          <a:lstStyle/>
          <a:p>
            <a:r>
              <a:rPr lang="en-US" dirty="0"/>
              <a:t>Part 2: Text-Message RCT, Dec 2021 – Jan 2022</a:t>
            </a:r>
          </a:p>
        </p:txBody>
      </p:sp>
      <p:sp>
        <p:nvSpPr>
          <p:cNvPr id="3" name="Content Placeholder 2">
            <a:extLst>
              <a:ext uri="{FF2B5EF4-FFF2-40B4-BE49-F238E27FC236}">
                <a16:creationId xmlns:a16="http://schemas.microsoft.com/office/drawing/2014/main" id="{282FF13F-2B9B-32E5-C647-5FAC21222F6F}"/>
              </a:ext>
            </a:extLst>
          </p:cNvPr>
          <p:cNvSpPr>
            <a:spLocks noGrp="1"/>
          </p:cNvSpPr>
          <p:nvPr>
            <p:ph idx="1"/>
          </p:nvPr>
        </p:nvSpPr>
        <p:spPr>
          <a:xfrm>
            <a:off x="838200" y="1564367"/>
            <a:ext cx="10515600" cy="4351338"/>
          </a:xfrm>
        </p:spPr>
        <p:txBody>
          <a:bodyPr/>
          <a:lstStyle/>
          <a:p>
            <a:pPr marL="0" indent="0">
              <a:buNone/>
            </a:pPr>
            <a:r>
              <a:rPr lang="en-US" b="1" dirty="0"/>
              <a:t>Sample: </a:t>
            </a:r>
            <a:r>
              <a:rPr lang="en-US" dirty="0"/>
              <a:t>1,178 families with an age-eligible child in the district’s contact database (from campaign or prior application)</a:t>
            </a:r>
            <a:endParaRPr lang="en-US" b="1" dirty="0"/>
          </a:p>
          <a:p>
            <a:pPr marL="0" indent="0">
              <a:buNone/>
            </a:pPr>
            <a:endParaRPr lang="en-US" b="1" dirty="0"/>
          </a:p>
          <a:p>
            <a:pPr marL="0" indent="0">
              <a:buNone/>
            </a:pPr>
            <a:r>
              <a:rPr lang="en-US" b="1" dirty="0"/>
              <a:t>Control Group: </a:t>
            </a:r>
            <a:r>
              <a:rPr lang="en-US" dirty="0"/>
              <a:t>No text messages about new application for 2022-23</a:t>
            </a:r>
          </a:p>
          <a:p>
            <a:pPr marL="0" indent="0">
              <a:buNone/>
            </a:pPr>
            <a:endParaRPr lang="en-US" b="1" dirty="0"/>
          </a:p>
          <a:p>
            <a:pPr marL="0" indent="0">
              <a:buNone/>
            </a:pPr>
            <a:r>
              <a:rPr lang="en-US" b="1" dirty="0"/>
              <a:t>Treatment Group: </a:t>
            </a:r>
            <a:r>
              <a:rPr lang="en-US" dirty="0"/>
              <a:t>Up to 2 text messages with a reminder about the upcoming application, link to district page, and invitation to chat with district staff</a:t>
            </a:r>
            <a:br>
              <a:rPr lang="en-US" dirty="0"/>
            </a:br>
            <a:endParaRPr lang="en-US" sz="800" dirty="0"/>
          </a:p>
        </p:txBody>
      </p:sp>
    </p:spTree>
    <p:extLst>
      <p:ext uri="{BB962C8B-B14F-4D97-AF65-F5344CB8AC3E}">
        <p14:creationId xmlns:p14="http://schemas.microsoft.com/office/powerpoint/2010/main" val="266380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3" name="Google Shape;303;p69"/>
          <p:cNvSpPr/>
          <p:nvPr/>
        </p:nvSpPr>
        <p:spPr>
          <a:xfrm>
            <a:off x="540123" y="354560"/>
            <a:ext cx="10744200" cy="660450"/>
          </a:xfrm>
          <a:prstGeom prst="rect">
            <a:avLst/>
          </a:prstGeom>
          <a:noFill/>
          <a:ln>
            <a:noFill/>
          </a:ln>
        </p:spPr>
        <p:txBody>
          <a:bodyPr spcFirstLastPara="1" wrap="square" lIns="25400" tIns="25400" rIns="25400" bIns="25400" anchor="t" anchorCtr="0">
            <a:noAutofit/>
          </a:bodyPr>
          <a:lstStyle/>
          <a:p>
            <a:pPr>
              <a:buClr>
                <a:srgbClr val="000000"/>
              </a:buClr>
            </a:pPr>
            <a:r>
              <a:rPr lang="en-US" sz="4250" b="1" spc="800" dirty="0">
                <a:solidFill>
                  <a:srgbClr val="5CC6F6"/>
                </a:solidFill>
                <a:latin typeface="Calibri" panose="020F0502020204030204" pitchFamily="34" charset="0"/>
                <a:ea typeface="Montserrat"/>
                <a:cs typeface="Calibri" panose="020F0502020204030204" pitchFamily="34" charset="0"/>
                <a:sym typeface="Montserrat"/>
              </a:rPr>
              <a:t>PROJECT GOALS</a:t>
            </a:r>
            <a:endParaRPr sz="700" b="1" spc="800" dirty="0">
              <a:solidFill>
                <a:srgbClr val="5CC6F6"/>
              </a:solidFill>
              <a:latin typeface="Calibri" panose="020F0502020204030204" pitchFamily="34" charset="0"/>
              <a:ea typeface="Montserrat"/>
              <a:cs typeface="Calibri" panose="020F0502020204030204" pitchFamily="34" charset="0"/>
              <a:sym typeface="Montserrat"/>
            </a:endParaRPr>
          </a:p>
        </p:txBody>
      </p:sp>
      <p:sp>
        <p:nvSpPr>
          <p:cNvPr id="6" name="object 6"/>
          <p:cNvSpPr txBox="1"/>
          <p:nvPr/>
        </p:nvSpPr>
        <p:spPr>
          <a:xfrm>
            <a:off x="3585770" y="870131"/>
            <a:ext cx="942975" cy="1530547"/>
          </a:xfrm>
          <a:prstGeom prst="rect">
            <a:avLst/>
          </a:prstGeom>
        </p:spPr>
        <p:txBody>
          <a:bodyPr vert="horz" wrap="square" lIns="0" tIns="509905" rIns="0" bIns="0" rtlCol="0">
            <a:spAutoFit/>
          </a:bodyPr>
          <a:lstStyle/>
          <a:p>
            <a:pPr marL="12700">
              <a:spcBef>
                <a:spcPts val="4015"/>
              </a:spcBef>
            </a:pPr>
            <a:r>
              <a:rPr sz="6600" b="1" spc="-1405" dirty="0">
                <a:solidFill>
                  <a:schemeClr val="bg2"/>
                </a:solidFill>
                <a:latin typeface="Calibri"/>
                <a:cs typeface="Calibri"/>
              </a:rPr>
              <a:t>1</a:t>
            </a:r>
            <a:endParaRPr sz="6600" dirty="0">
              <a:solidFill>
                <a:schemeClr val="bg2"/>
              </a:solidFill>
              <a:latin typeface="Calibri"/>
              <a:cs typeface="Calibri"/>
            </a:endParaRPr>
          </a:p>
        </p:txBody>
      </p:sp>
      <p:sp>
        <p:nvSpPr>
          <p:cNvPr id="7" name="object 3"/>
          <p:cNvSpPr txBox="1"/>
          <p:nvPr/>
        </p:nvSpPr>
        <p:spPr>
          <a:xfrm>
            <a:off x="4057257" y="1593639"/>
            <a:ext cx="8264892" cy="4626010"/>
          </a:xfrm>
          <a:prstGeom prst="rect">
            <a:avLst/>
          </a:prstGeom>
        </p:spPr>
        <p:txBody>
          <a:bodyPr vert="horz" wrap="square" lIns="0" tIns="12065" rIns="0" bIns="0" rtlCol="0">
            <a:spAutoFit/>
          </a:bodyPr>
          <a:lstStyle/>
          <a:p>
            <a:pPr marL="12700" marR="5080">
              <a:spcBef>
                <a:spcPts val="50"/>
              </a:spcBef>
            </a:pPr>
            <a:r>
              <a:rPr lang="en-US" sz="2400" b="1" spc="365" dirty="0">
                <a:solidFill>
                  <a:schemeClr val="bg2"/>
                </a:solidFill>
                <a:latin typeface="+mj-lt"/>
                <a:cs typeface="Calibri"/>
              </a:rPr>
              <a:t>Identify</a:t>
            </a:r>
            <a:r>
              <a:rPr lang="en-US" sz="2400" spc="365" dirty="0">
                <a:solidFill>
                  <a:schemeClr val="bg2"/>
                </a:solidFill>
                <a:latin typeface="+mj-lt"/>
                <a:cs typeface="Calibri"/>
              </a:rPr>
              <a:t> </a:t>
            </a:r>
            <a:r>
              <a:rPr lang="en-US" sz="2400" b="1" spc="365" dirty="0">
                <a:solidFill>
                  <a:schemeClr val="bg2"/>
                </a:solidFill>
                <a:latin typeface="+mj-lt"/>
                <a:cs typeface="Calibri"/>
              </a:rPr>
              <a:t>system-level barriers </a:t>
            </a:r>
            <a:r>
              <a:rPr lang="en-US" sz="2400" spc="365" dirty="0">
                <a:solidFill>
                  <a:schemeClr val="bg2"/>
                </a:solidFill>
                <a:latin typeface="+mj-lt"/>
                <a:cs typeface="Calibri"/>
              </a:rPr>
              <a:t>that keep low-income families and families of color from enrolling in high-quality ECE program.</a:t>
            </a:r>
            <a:br>
              <a:rPr lang="en-US" sz="2400" spc="365" dirty="0">
                <a:solidFill>
                  <a:srgbClr val="DB39A1"/>
                </a:solidFill>
                <a:latin typeface="+mj-lt"/>
                <a:cs typeface="Calibri"/>
              </a:rPr>
            </a:br>
            <a:endParaRPr lang="en-US" sz="2400" spc="365" dirty="0">
              <a:solidFill>
                <a:srgbClr val="DB39A1"/>
              </a:solidFill>
              <a:latin typeface="+mj-lt"/>
              <a:cs typeface="Calibri"/>
            </a:endParaRPr>
          </a:p>
          <a:p>
            <a:pPr marL="12700" marR="5080">
              <a:lnSpc>
                <a:spcPct val="115599"/>
              </a:lnSpc>
              <a:spcBef>
                <a:spcPts val="95"/>
              </a:spcBef>
            </a:pPr>
            <a:endParaRPr lang="en-US" sz="1400" spc="365" dirty="0">
              <a:solidFill>
                <a:srgbClr val="00AAC8"/>
              </a:solidFill>
              <a:latin typeface="+mj-lt"/>
              <a:cs typeface="Calibri"/>
            </a:endParaRPr>
          </a:p>
          <a:p>
            <a:pPr marL="12700" marR="5080">
              <a:spcBef>
                <a:spcPts val="95"/>
              </a:spcBef>
            </a:pPr>
            <a:r>
              <a:rPr lang="en-US" sz="2400" b="1" spc="365" dirty="0">
                <a:solidFill>
                  <a:srgbClr val="00B0F0"/>
                </a:solidFill>
                <a:latin typeface="+mj-lt"/>
                <a:cs typeface="Calibri"/>
              </a:rPr>
              <a:t>Co-design</a:t>
            </a:r>
            <a:r>
              <a:rPr lang="en-US" sz="2400" spc="365" dirty="0">
                <a:solidFill>
                  <a:srgbClr val="00B0F0"/>
                </a:solidFill>
                <a:latin typeface="+mj-lt"/>
                <a:cs typeface="Calibri"/>
              </a:rPr>
              <a:t> </a:t>
            </a:r>
            <a:r>
              <a:rPr lang="en-US" sz="2400" b="1" spc="365" dirty="0">
                <a:solidFill>
                  <a:srgbClr val="00B0F0"/>
                </a:solidFill>
                <a:latin typeface="+mj-lt"/>
                <a:cs typeface="Calibri"/>
              </a:rPr>
              <a:t>potential system interventions </a:t>
            </a:r>
            <a:r>
              <a:rPr lang="en-US" sz="2400" spc="365" dirty="0">
                <a:solidFill>
                  <a:srgbClr val="00B0F0"/>
                </a:solidFill>
                <a:latin typeface="+mj-lt"/>
                <a:cs typeface="Calibri"/>
              </a:rPr>
              <a:t>and prototypes with parents and ECE agency partners.</a:t>
            </a:r>
            <a:br>
              <a:rPr lang="en-US" sz="2400" spc="365" dirty="0">
                <a:solidFill>
                  <a:srgbClr val="8BCD43"/>
                </a:solidFill>
                <a:latin typeface="+mj-lt"/>
                <a:cs typeface="Calibri"/>
              </a:rPr>
            </a:br>
            <a:endParaRPr lang="en-US" sz="2400" spc="365" dirty="0">
              <a:solidFill>
                <a:srgbClr val="8BCD43"/>
              </a:solidFill>
              <a:latin typeface="+mj-lt"/>
              <a:cs typeface="Calibri"/>
            </a:endParaRPr>
          </a:p>
          <a:p>
            <a:pPr marL="12700" marR="5080">
              <a:lnSpc>
                <a:spcPct val="115599"/>
              </a:lnSpc>
              <a:spcBef>
                <a:spcPts val="95"/>
              </a:spcBef>
            </a:pPr>
            <a:endParaRPr lang="en-US" sz="1400" spc="365" dirty="0">
              <a:solidFill>
                <a:srgbClr val="00AAC8"/>
              </a:solidFill>
              <a:latin typeface="+mj-lt"/>
              <a:cs typeface="Calibri"/>
            </a:endParaRPr>
          </a:p>
          <a:p>
            <a:pPr marL="12700" marR="5080">
              <a:spcBef>
                <a:spcPts val="95"/>
              </a:spcBef>
            </a:pPr>
            <a:r>
              <a:rPr lang="en-US" sz="2400" b="1" spc="365" dirty="0">
                <a:solidFill>
                  <a:schemeClr val="bg2"/>
                </a:solidFill>
                <a:latin typeface="+mj-lt"/>
                <a:cs typeface="Calibri"/>
              </a:rPr>
              <a:t>Use continuous quality improvement </a:t>
            </a:r>
            <a:r>
              <a:rPr lang="en-US" sz="2400" spc="365" dirty="0">
                <a:solidFill>
                  <a:schemeClr val="bg2"/>
                </a:solidFill>
                <a:latin typeface="+mj-lt"/>
                <a:cs typeface="Calibri"/>
              </a:rPr>
              <a:t>methods to test co-designed prototypes across agencies in partnership with families. </a:t>
            </a:r>
            <a:endParaRPr sz="2400" dirty="0">
              <a:solidFill>
                <a:schemeClr val="bg2"/>
              </a:solidFill>
              <a:latin typeface="+mj-lt"/>
              <a:cs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64" y="2191864"/>
            <a:ext cx="3374210" cy="2245383"/>
          </a:xfrm>
          <a:prstGeom prst="rect">
            <a:avLst/>
          </a:prstGeom>
        </p:spPr>
      </p:pic>
      <p:sp>
        <p:nvSpPr>
          <p:cNvPr id="11" name="object 6"/>
          <p:cNvSpPr txBox="1"/>
          <p:nvPr/>
        </p:nvSpPr>
        <p:spPr>
          <a:xfrm>
            <a:off x="3504874" y="3906644"/>
            <a:ext cx="942975" cy="1922962"/>
          </a:xfrm>
          <a:prstGeom prst="rect">
            <a:avLst/>
          </a:prstGeom>
        </p:spPr>
        <p:txBody>
          <a:bodyPr vert="horz" wrap="square" lIns="0" tIns="509905" rIns="0" bIns="0" rtlCol="0">
            <a:spAutoFit/>
          </a:bodyPr>
          <a:lstStyle/>
          <a:p>
            <a:pPr marL="12700">
              <a:spcBef>
                <a:spcPts val="4015"/>
              </a:spcBef>
            </a:pPr>
            <a:endParaRPr sz="800" dirty="0">
              <a:solidFill>
                <a:srgbClr val="92D050"/>
              </a:solidFill>
              <a:latin typeface="Calibri"/>
              <a:cs typeface="Calibri"/>
            </a:endParaRPr>
          </a:p>
          <a:p>
            <a:pPr marL="12700">
              <a:spcBef>
                <a:spcPts val="2060"/>
              </a:spcBef>
            </a:pPr>
            <a:r>
              <a:rPr sz="6600" b="1" spc="1040" dirty="0">
                <a:solidFill>
                  <a:schemeClr val="bg2"/>
                </a:solidFill>
                <a:latin typeface="Calibri"/>
                <a:cs typeface="Calibri"/>
              </a:rPr>
              <a:t>3</a:t>
            </a:r>
            <a:endParaRPr sz="6600" dirty="0">
              <a:solidFill>
                <a:schemeClr val="bg2"/>
              </a:solidFill>
              <a:latin typeface="Calibri"/>
              <a:cs typeface="Calibri"/>
            </a:endParaRPr>
          </a:p>
        </p:txBody>
      </p:sp>
      <p:sp>
        <p:nvSpPr>
          <p:cNvPr id="12" name="object 6"/>
          <p:cNvSpPr txBox="1"/>
          <p:nvPr/>
        </p:nvSpPr>
        <p:spPr>
          <a:xfrm>
            <a:off x="3562352" y="2486525"/>
            <a:ext cx="942975" cy="1530547"/>
          </a:xfrm>
          <a:prstGeom prst="rect">
            <a:avLst/>
          </a:prstGeom>
        </p:spPr>
        <p:txBody>
          <a:bodyPr vert="horz" wrap="square" lIns="0" tIns="509905" rIns="0" bIns="0" rtlCol="0">
            <a:spAutoFit/>
          </a:bodyPr>
          <a:lstStyle/>
          <a:p>
            <a:pPr marL="12700">
              <a:spcBef>
                <a:spcPts val="4015"/>
              </a:spcBef>
            </a:pPr>
            <a:r>
              <a:rPr sz="6600" b="1" spc="1015" dirty="0">
                <a:solidFill>
                  <a:srgbClr val="00B0F0"/>
                </a:solidFill>
                <a:latin typeface="Calibri"/>
                <a:cs typeface="Calibri"/>
              </a:rPr>
              <a:t>2</a:t>
            </a:r>
            <a:endParaRPr sz="800" dirty="0">
              <a:solidFill>
                <a:srgbClr val="00B0F0"/>
              </a:solidFill>
              <a:latin typeface="Calibri"/>
              <a:cs typeface="Calibri"/>
            </a:endParaRPr>
          </a:p>
        </p:txBody>
      </p:sp>
      <p:pic>
        <p:nvPicPr>
          <p:cNvPr id="3" name="Picture 2"/>
          <p:cNvPicPr>
            <a:picLocks noChangeAspect="1"/>
          </p:cNvPicPr>
          <p:nvPr/>
        </p:nvPicPr>
        <p:blipFill>
          <a:blip r:embed="rId4"/>
          <a:stretch>
            <a:fillRect/>
          </a:stretch>
        </p:blipFill>
        <p:spPr>
          <a:xfrm>
            <a:off x="130664" y="4311732"/>
            <a:ext cx="3554318" cy="1302368"/>
          </a:xfrm>
          <a:prstGeom prst="rect">
            <a:avLst/>
          </a:prstGeom>
        </p:spPr>
      </p:pic>
      <p:sp>
        <p:nvSpPr>
          <p:cNvPr id="4" name="Oval 3">
            <a:extLst>
              <a:ext uri="{FF2B5EF4-FFF2-40B4-BE49-F238E27FC236}">
                <a16:creationId xmlns:a16="http://schemas.microsoft.com/office/drawing/2014/main" id="{6BA9B6FC-EB06-1FFD-40E7-155D898EC135}"/>
              </a:ext>
            </a:extLst>
          </p:cNvPr>
          <p:cNvSpPr/>
          <p:nvPr/>
        </p:nvSpPr>
        <p:spPr>
          <a:xfrm>
            <a:off x="2588217" y="2789695"/>
            <a:ext cx="9779430" cy="2061274"/>
          </a:xfrm>
          <a:prstGeom prst="ellipse">
            <a:avLst/>
          </a:prstGeom>
          <a:noFill/>
          <a:ln w="412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701876"/>
      </p:ext>
    </p:extLst>
  </p:cSld>
  <p:clrMapOvr>
    <a:masterClrMapping/>
  </p:clrMapOvr>
  <mc:AlternateContent xmlns:mc="http://schemas.openxmlformats.org/markup-compatibility/2006" xmlns:p14="http://schemas.microsoft.com/office/powerpoint/2010/main">
    <mc:Choice Requires="p14">
      <p:transition spd="slow" p14:dur="2000" advTm="49970"/>
    </mc:Choice>
    <mc:Fallback xmlns="">
      <p:transition spd="slow" advTm="4997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9FB7-A87C-36DF-0455-1A91665B9E1B}"/>
              </a:ext>
            </a:extLst>
          </p:cNvPr>
          <p:cNvSpPr>
            <a:spLocks noGrp="1"/>
          </p:cNvSpPr>
          <p:nvPr>
            <p:ph type="title"/>
          </p:nvPr>
        </p:nvSpPr>
        <p:spPr>
          <a:xfrm>
            <a:off x="838200" y="353755"/>
            <a:ext cx="10515600" cy="1325563"/>
          </a:xfrm>
        </p:spPr>
        <p:txBody>
          <a:bodyPr/>
          <a:lstStyle/>
          <a:p>
            <a:r>
              <a:rPr lang="en-US" dirty="0"/>
              <a:t>Text Messages Increased Application Rates</a:t>
            </a:r>
          </a:p>
        </p:txBody>
      </p:sp>
      <p:graphicFrame>
        <p:nvGraphicFramePr>
          <p:cNvPr id="6" name="Content Placeholder 5">
            <a:extLst>
              <a:ext uri="{FF2B5EF4-FFF2-40B4-BE49-F238E27FC236}">
                <a16:creationId xmlns:a16="http://schemas.microsoft.com/office/drawing/2014/main" id="{8C5E7DCD-0EEA-6244-B3F7-74BB9C71B652}"/>
              </a:ext>
            </a:extLst>
          </p:cNvPr>
          <p:cNvGraphicFramePr>
            <a:graphicFrameLocks noGrp="1"/>
          </p:cNvGraphicFramePr>
          <p:nvPr>
            <p:ph idx="1"/>
          </p:nvPr>
        </p:nvGraphicFramePr>
        <p:xfrm>
          <a:off x="838200" y="1398494"/>
          <a:ext cx="10515600" cy="4558553"/>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A431A2AD-5A2B-03A1-7D9C-2263153618C9}"/>
              </a:ext>
            </a:extLst>
          </p:cNvPr>
          <p:cNvSpPr/>
          <p:nvPr/>
        </p:nvSpPr>
        <p:spPr>
          <a:xfrm>
            <a:off x="8901953" y="2971800"/>
            <a:ext cx="121024" cy="1075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805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E7D7-C5AD-7996-A110-6A3878153E7F}"/>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23437AC1-92C6-8A31-CE23-56435D9F68C2}"/>
              </a:ext>
            </a:extLst>
          </p:cNvPr>
          <p:cNvSpPr>
            <a:spLocks noGrp="1"/>
          </p:cNvSpPr>
          <p:nvPr>
            <p:ph idx="1"/>
          </p:nvPr>
        </p:nvSpPr>
        <p:spPr>
          <a:xfrm>
            <a:off x="838199" y="1564371"/>
            <a:ext cx="10689771" cy="4281258"/>
          </a:xfrm>
        </p:spPr>
        <p:txBody>
          <a:bodyPr/>
          <a:lstStyle/>
          <a:p>
            <a:pPr>
              <a:spcAft>
                <a:spcPts val="1200"/>
              </a:spcAft>
            </a:pPr>
            <a:r>
              <a:rPr lang="en-US" dirty="0"/>
              <a:t>Lack of information presents a real barrier to ECE access.</a:t>
            </a:r>
          </a:p>
          <a:p>
            <a:pPr>
              <a:spcAft>
                <a:spcPts val="1200"/>
              </a:spcAft>
            </a:pPr>
            <a:r>
              <a:rPr lang="en-US" dirty="0"/>
              <a:t>Our findings highlight the multistep nature of the process - each step might require its own type of support. </a:t>
            </a:r>
          </a:p>
          <a:p>
            <a:pPr>
              <a:spcAft>
                <a:spcPts val="1200"/>
              </a:spcAft>
            </a:pPr>
            <a:r>
              <a:rPr lang="en-US" dirty="0"/>
              <a:t>Eliminating, consolidating, or simplifying steps on the P-A-V-E pathway might result in fewer families missing out on seats. </a:t>
            </a:r>
          </a:p>
        </p:txBody>
      </p:sp>
    </p:spTree>
    <p:extLst>
      <p:ext uri="{BB962C8B-B14F-4D97-AF65-F5344CB8AC3E}">
        <p14:creationId xmlns:p14="http://schemas.microsoft.com/office/powerpoint/2010/main" val="2401383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9476C3-EE1E-B04B-82A3-8D882C63EC8D}"/>
              </a:ext>
            </a:extLst>
          </p:cNvPr>
          <p:cNvSpPr/>
          <p:nvPr/>
        </p:nvSpPr>
        <p:spPr>
          <a:xfrm>
            <a:off x="3175" y="419100"/>
            <a:ext cx="12192000" cy="1287463"/>
          </a:xfrm>
          <a:prstGeom prst="rect">
            <a:avLst/>
          </a:prstGeom>
          <a:solidFill>
            <a:srgbClr val="6FC5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387" name="Title 1">
            <a:extLst>
              <a:ext uri="{FF2B5EF4-FFF2-40B4-BE49-F238E27FC236}">
                <a16:creationId xmlns:a16="http://schemas.microsoft.com/office/drawing/2014/main" id="{4DC37F61-F199-744A-BAFF-48ADEE38AC82}"/>
              </a:ext>
            </a:extLst>
          </p:cNvPr>
          <p:cNvSpPr txBox="1">
            <a:spLocks/>
          </p:cNvSpPr>
          <p:nvPr/>
        </p:nvSpPr>
        <p:spPr bwMode="auto">
          <a:xfrm>
            <a:off x="1070207" y="509041"/>
            <a:ext cx="98552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2"/>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2"/>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2"/>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Thank you! </a:t>
            </a:r>
            <a:br>
              <a:rPr kumimoji="0" lang="en-US" alt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endParaRPr kumimoji="0" lang="en-US" altLang="en-US" sz="1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Lindsay Weixler</a:t>
            </a:r>
            <a:br>
              <a:rPr kumimoji="0" lang="en-US" alt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US" altLang="en-US"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lweixler@tulane.edu</a:t>
            </a:r>
            <a:r>
              <a:rPr kumimoji="0" lang="en-US" alt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 @</a:t>
            </a:r>
            <a:r>
              <a:rPr kumimoji="0" lang="en-US" altLang="en-US"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LBellWeixler</a:t>
            </a:r>
            <a:r>
              <a:rPr kumimoji="0" lang="en-US" alt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 descr="A group of people posing for a photo&#10;&#10;Description automatically generated"/>
          <p:cNvPicPr preferRelativeResize="0"/>
          <p:nvPr/>
        </p:nvPicPr>
        <p:blipFill rotWithShape="1">
          <a:blip r:embed="rId3">
            <a:alphaModFix/>
          </a:blip>
          <a:srcRect/>
          <a:stretch/>
        </p:blipFill>
        <p:spPr>
          <a:xfrm>
            <a:off x="4183" y="0"/>
            <a:ext cx="9634223" cy="6388100"/>
          </a:xfrm>
          <a:prstGeom prst="rect">
            <a:avLst/>
          </a:prstGeom>
          <a:noFill/>
          <a:ln>
            <a:noFill/>
          </a:ln>
        </p:spPr>
      </p:pic>
      <p:pic>
        <p:nvPicPr>
          <p:cNvPr id="71" name="Google Shape;71;p1"/>
          <p:cNvPicPr preferRelativeResize="0"/>
          <p:nvPr/>
        </p:nvPicPr>
        <p:blipFill rotWithShape="1">
          <a:blip r:embed="rId4">
            <a:alphaModFix/>
          </a:blip>
          <a:srcRect/>
          <a:stretch/>
        </p:blipFill>
        <p:spPr>
          <a:xfrm>
            <a:off x="8279592" y="0"/>
            <a:ext cx="3908225" cy="1517895"/>
          </a:xfrm>
          <a:prstGeom prst="rect">
            <a:avLst/>
          </a:prstGeom>
          <a:noFill/>
          <a:ln>
            <a:noFill/>
          </a:ln>
        </p:spPr>
      </p:pic>
      <p:sp>
        <p:nvSpPr>
          <p:cNvPr id="72" name="Google Shape;72;p1"/>
          <p:cNvSpPr txBox="1"/>
          <p:nvPr/>
        </p:nvSpPr>
        <p:spPr>
          <a:xfrm>
            <a:off x="138525" y="4248450"/>
            <a:ext cx="12049200" cy="2355000"/>
          </a:xfrm>
          <a:prstGeom prst="rect">
            <a:avLst/>
          </a:prstGeom>
          <a:solidFill>
            <a:srgbClr val="EDE3DA">
              <a:alpha val="40510"/>
            </a:srgb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31394D"/>
                </a:solidFill>
                <a:effectLst/>
                <a:uLnTx/>
                <a:uFillTx/>
                <a:latin typeface="Times New Roman"/>
                <a:ea typeface="Times New Roman"/>
                <a:cs typeface="Times New Roman"/>
                <a:sym typeface="Times New Roman"/>
              </a:rPr>
              <a:t>Effects of A Business Management Course on Child Care Providers’ Outcomes:</a:t>
            </a:r>
            <a:endParaRPr kumimoji="0" sz="2100" b="1" i="0" u="none" strike="noStrike" kern="0" cap="none" spc="0" normalizeH="0" baseline="0" noProof="0" dirty="0">
              <a:ln>
                <a:noFill/>
              </a:ln>
              <a:solidFill>
                <a:srgbClr val="31394D"/>
              </a:solidFill>
              <a:effectLst/>
              <a:uLnTx/>
              <a:uFillTx/>
              <a:latin typeface="Calibri"/>
              <a:ea typeface="Calibri"/>
              <a:cs typeface="Calibri"/>
              <a:sym typeface="Calibri"/>
            </a:endParaRPr>
          </a:p>
          <a:p>
            <a:pPr marL="0"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31394D"/>
                </a:solidFill>
                <a:effectLst/>
                <a:uLnTx/>
                <a:uFillTx/>
                <a:latin typeface="Times New Roman"/>
                <a:ea typeface="Times New Roman"/>
                <a:cs typeface="Times New Roman"/>
                <a:sym typeface="Times New Roman"/>
              </a:rPr>
              <a:t>A Randomized Controlled Trial</a:t>
            </a:r>
            <a:endParaRPr kumimoji="0" sz="2100" b="1" i="0" u="none" strike="noStrike" kern="0" cap="none" spc="0" normalizeH="0" baseline="0" noProof="0" dirty="0">
              <a:ln>
                <a:noFill/>
              </a:ln>
              <a:solidFill>
                <a:srgbClr val="31394D"/>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err="1">
                <a:ln>
                  <a:noFill/>
                </a:ln>
                <a:solidFill>
                  <a:srgbClr val="1C3052"/>
                </a:solidFill>
                <a:effectLst/>
                <a:uLnTx/>
                <a:uFillTx/>
                <a:latin typeface="Times New Roman"/>
                <a:ea typeface="Times New Roman"/>
                <a:cs typeface="Times New Roman"/>
                <a:sym typeface="Times New Roman"/>
              </a:rPr>
              <a:t>Songtian</a:t>
            </a:r>
            <a:r>
              <a:rPr kumimoji="0" lang="en-US" sz="2100" b="0" i="0" u="none" strike="noStrike" kern="0" cap="none" spc="0" normalizeH="0" baseline="0" noProof="0" dirty="0">
                <a:ln>
                  <a:noFill/>
                </a:ln>
                <a:solidFill>
                  <a:srgbClr val="1C3052"/>
                </a:solidFill>
                <a:effectLst/>
                <a:uLnTx/>
                <a:uFillTx/>
                <a:latin typeface="Times New Roman"/>
                <a:ea typeface="Times New Roman"/>
                <a:cs typeface="Times New Roman"/>
                <a:sym typeface="Times New Roman"/>
              </a:rPr>
              <a:t> (Tim) Zeng Ph.D. BCBA</a:t>
            </a:r>
            <a:endParaRPr kumimoji="0" sz="1700" b="0" i="0" u="none" strike="noStrike" kern="0" cap="none" spc="0" normalizeH="0" baseline="0" noProof="0" dirty="0">
              <a:ln>
                <a:noFill/>
              </a:ln>
              <a:solidFill>
                <a:srgbClr val="1C3052"/>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1C3052"/>
                </a:solidFill>
                <a:effectLst/>
                <a:uLnTx/>
                <a:uFillTx/>
                <a:latin typeface="Times New Roman"/>
                <a:ea typeface="Times New Roman"/>
                <a:cs typeface="Times New Roman"/>
                <a:sym typeface="Times New Roman"/>
              </a:rPr>
              <a:t>Anne Douglass  </a:t>
            </a:r>
            <a:r>
              <a:rPr kumimoji="0" lang="en-US" sz="2100" b="0" i="0" u="none" strike="noStrike" kern="0" cap="none" spc="0" normalizeH="0" baseline="0" noProof="0" dirty="0" err="1">
                <a:ln>
                  <a:noFill/>
                </a:ln>
                <a:solidFill>
                  <a:srgbClr val="1C3052"/>
                </a:solidFill>
                <a:effectLst/>
                <a:uLnTx/>
                <a:uFillTx/>
                <a:latin typeface="Times New Roman"/>
                <a:ea typeface="Times New Roman"/>
                <a:cs typeface="Times New Roman"/>
                <a:sym typeface="Times New Roman"/>
              </a:rPr>
              <a:t>Ph.D</a:t>
            </a:r>
            <a:endParaRPr kumimoji="0" sz="2100" b="0" i="0" u="none" strike="noStrike" kern="0" cap="none" spc="0" normalizeH="0" baseline="0" noProof="0" dirty="0">
              <a:ln>
                <a:noFill/>
              </a:ln>
              <a:solidFill>
                <a:srgbClr val="1C3052"/>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err="1">
                <a:ln>
                  <a:noFill/>
                </a:ln>
                <a:solidFill>
                  <a:srgbClr val="1C3052"/>
                </a:solidFill>
                <a:effectLst/>
                <a:uLnTx/>
                <a:uFillTx/>
                <a:latin typeface="Times New Roman"/>
                <a:ea typeface="Times New Roman"/>
                <a:cs typeface="Times New Roman"/>
                <a:sym typeface="Times New Roman"/>
              </a:rPr>
              <a:t>Yujin</a:t>
            </a:r>
            <a:r>
              <a:rPr kumimoji="0" lang="en-US" sz="2100" b="0" i="0" u="none" strike="noStrike" kern="0" cap="none" spc="0" normalizeH="0" baseline="0" noProof="0" dirty="0">
                <a:ln>
                  <a:noFill/>
                </a:ln>
                <a:solidFill>
                  <a:srgbClr val="1C3052"/>
                </a:solidFill>
                <a:effectLst/>
                <a:uLnTx/>
                <a:uFillTx/>
                <a:latin typeface="Times New Roman"/>
                <a:ea typeface="Times New Roman"/>
                <a:cs typeface="Times New Roman"/>
                <a:sym typeface="Times New Roman"/>
              </a:rPr>
              <a:t> Lee    </a:t>
            </a:r>
            <a:r>
              <a:rPr kumimoji="0" lang="en-US" sz="2100" b="0" i="0" u="none" strike="noStrike" kern="0" cap="none" spc="0" normalizeH="0" baseline="0" noProof="0" dirty="0" err="1">
                <a:ln>
                  <a:noFill/>
                </a:ln>
                <a:solidFill>
                  <a:srgbClr val="1C3052"/>
                </a:solidFill>
                <a:effectLst/>
                <a:uLnTx/>
                <a:uFillTx/>
                <a:latin typeface="Times New Roman"/>
                <a:ea typeface="Times New Roman"/>
                <a:cs typeface="Times New Roman"/>
                <a:sym typeface="Times New Roman"/>
              </a:rPr>
              <a:t>Ph.D</a:t>
            </a:r>
            <a:endParaRPr kumimoji="0" sz="1900" b="1" i="0" u="none" strike="noStrike" kern="0" cap="none" spc="0" normalizeH="0" baseline="0" noProof="0" dirty="0">
              <a:ln>
                <a:noFill/>
              </a:ln>
              <a:solidFill>
                <a:srgbClr val="1C3052"/>
              </a:solidFill>
              <a:effectLst/>
              <a:uLnTx/>
              <a:uFillTx/>
              <a:latin typeface="Times New Roman"/>
              <a:ea typeface="Times New Roman"/>
              <a:cs typeface="Times New Roman"/>
              <a:sym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2"/>
          <p:cNvSpPr txBox="1"/>
          <p:nvPr/>
        </p:nvSpPr>
        <p:spPr>
          <a:xfrm>
            <a:off x="7336624" y="500225"/>
            <a:ext cx="3195000" cy="600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a:ln>
                  <a:noFill/>
                </a:ln>
                <a:solidFill>
                  <a:srgbClr val="31394D"/>
                </a:solidFill>
                <a:effectLst/>
                <a:uLnTx/>
                <a:uFillTx/>
                <a:latin typeface="Merriweather"/>
                <a:ea typeface="Merriweather"/>
                <a:cs typeface="Merriweather"/>
                <a:sym typeface="Merriweather"/>
              </a:rPr>
              <a:t>Introduction</a:t>
            </a:r>
            <a:r>
              <a:rPr kumimoji="0" lang="en-US" sz="2800" b="1"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 </a:t>
            </a:r>
            <a:endParaRPr kumimoji="0"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78" name="Google Shape;78;p2"/>
          <p:cNvSpPr txBox="1"/>
          <p:nvPr/>
        </p:nvSpPr>
        <p:spPr>
          <a:xfrm>
            <a:off x="5819325" y="1231700"/>
            <a:ext cx="6269100" cy="535650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50000"/>
              </a:lnSpc>
              <a:spcBef>
                <a:spcPts val="0"/>
              </a:spcBef>
              <a:spcAft>
                <a:spcPts val="0"/>
              </a:spcAft>
              <a:buClr>
                <a:srgbClr val="31394D"/>
              </a:buClr>
              <a:buSzPts val="1800"/>
              <a:buFont typeface="Arial"/>
              <a:buChar char="•"/>
              <a:tabLst/>
              <a:defRPr/>
            </a:pPr>
            <a:r>
              <a:rPr kumimoji="0" lang="en-US"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Childcare supply shortage: more prevalent in communities of color, immigrant communities, communities in areas of concentrated poverty, and rural communities (Jessen-Howard et al., 2018).</a:t>
            </a:r>
            <a:r>
              <a:rPr kumimoji="0" lang="en-US" sz="1800" b="0" i="0" u="none" strike="noStrike" kern="0" cap="none" spc="0" normalizeH="0" baseline="0" noProof="0">
                <a:ln>
                  <a:noFill/>
                </a:ln>
                <a:solidFill>
                  <a:srgbClr val="31394D"/>
                </a:solidFill>
                <a:effectLst/>
                <a:uLnTx/>
                <a:uFillTx/>
                <a:latin typeface="Calibri"/>
                <a:ea typeface="Calibri"/>
                <a:cs typeface="Calibri"/>
                <a:sym typeface="Calibri"/>
              </a:rPr>
              <a:t> </a:t>
            </a:r>
            <a:endParaRPr kumimoji="0"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endParaRPr>
          </a:p>
          <a:p>
            <a:pPr marL="285750" marR="0" lvl="0" indent="-171450" algn="l" defTabSz="914400" rtl="0" eaLnBrk="1" fontAlgn="auto" latinLnBrk="0" hangingPunct="1">
              <a:lnSpc>
                <a:spcPct val="150000"/>
              </a:lnSpc>
              <a:spcBef>
                <a:spcPts val="0"/>
              </a:spcBef>
              <a:spcAft>
                <a:spcPts val="0"/>
              </a:spcAft>
              <a:buClr>
                <a:srgbClr val="31394D"/>
              </a:buClr>
              <a:buSzPts val="1800"/>
              <a:buFont typeface="Arial"/>
              <a:buNone/>
              <a:tabLst/>
              <a:defRPr/>
            </a:pPr>
            <a:endParaRPr kumimoji="0"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endParaRPr>
          </a:p>
          <a:p>
            <a:pPr marL="285750" marR="0" lvl="0" indent="-285750" algn="l" defTabSz="914400" rtl="0" eaLnBrk="1" fontAlgn="auto" latinLnBrk="0" hangingPunct="1">
              <a:lnSpc>
                <a:spcPct val="150000"/>
              </a:lnSpc>
              <a:spcBef>
                <a:spcPts val="0"/>
              </a:spcBef>
              <a:spcAft>
                <a:spcPts val="0"/>
              </a:spcAft>
              <a:buClr>
                <a:srgbClr val="31394D"/>
              </a:buClr>
              <a:buSzPts val="1800"/>
              <a:buFont typeface="Arial"/>
              <a:buChar char="•"/>
              <a:tabLst/>
              <a:defRPr/>
            </a:pPr>
            <a:r>
              <a:rPr kumimoji="0" lang="en-US"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The fragility of the child care business model and financing is one of the primary reasons for the permanent closing of many ECE programs (Stoney &amp; Blank, 2011).</a:t>
            </a:r>
            <a:r>
              <a:rPr kumimoji="0" lang="en-US" sz="1800" b="0" i="0" u="none" strike="noStrike" kern="0" cap="none" spc="0" normalizeH="0" baseline="0" noProof="0">
                <a:ln>
                  <a:noFill/>
                </a:ln>
                <a:solidFill>
                  <a:srgbClr val="31394D"/>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171450" algn="l" defTabSz="914400" rtl="0" eaLnBrk="1" fontAlgn="auto" latinLnBrk="0" hangingPunct="1">
              <a:lnSpc>
                <a:spcPct val="150000"/>
              </a:lnSpc>
              <a:spcBef>
                <a:spcPts val="0"/>
              </a:spcBef>
              <a:spcAft>
                <a:spcPts val="0"/>
              </a:spcAft>
              <a:buClr>
                <a:srgbClr val="31394D"/>
              </a:buClr>
              <a:buSzPts val="1800"/>
              <a:buFont typeface="Arial"/>
              <a:buNone/>
              <a:tabLst/>
              <a:defRPr/>
            </a:pPr>
            <a:endParaRPr kumimoji="0" sz="1800" b="0" i="0" u="none" strike="noStrike" kern="0" cap="none" spc="0" normalizeH="0" baseline="0" noProof="0">
              <a:ln>
                <a:noFill/>
              </a:ln>
              <a:solidFill>
                <a:srgbClr val="31394D"/>
              </a:solidFill>
              <a:effectLst/>
              <a:uLnTx/>
              <a:uFillTx/>
              <a:latin typeface="Calibri"/>
              <a:ea typeface="Calibri"/>
              <a:cs typeface="Calibri"/>
              <a:sym typeface="Calibri"/>
            </a:endParaRPr>
          </a:p>
          <a:p>
            <a:pPr marL="285750" marR="0" lvl="0" indent="-285750" algn="l" defTabSz="914400" rtl="0" eaLnBrk="1" fontAlgn="auto" latinLnBrk="0" hangingPunct="1">
              <a:lnSpc>
                <a:spcPct val="150000"/>
              </a:lnSpc>
              <a:spcBef>
                <a:spcPts val="0"/>
              </a:spcBef>
              <a:spcAft>
                <a:spcPts val="0"/>
              </a:spcAft>
              <a:buClr>
                <a:srgbClr val="31394D"/>
              </a:buClr>
              <a:buSzPts val="1800"/>
              <a:buFont typeface="Arial"/>
              <a:buChar char="•"/>
              <a:tabLst/>
              <a:defRPr/>
            </a:pPr>
            <a:r>
              <a:rPr kumimoji="0" lang="en-US"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Business skills training, financial management coaching, and technical support can improve the sustainability of ECE programs (Porter &amp; Bromer, 2020).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171450" algn="l" defTabSz="914400" rtl="0" eaLnBrk="1" fontAlgn="auto" latinLnBrk="0" hangingPunct="1">
              <a:lnSpc>
                <a:spcPct val="150000"/>
              </a:lnSpc>
              <a:spcBef>
                <a:spcPts val="0"/>
              </a:spcBef>
              <a:spcAft>
                <a:spcPts val="0"/>
              </a:spcAft>
              <a:buClr>
                <a:srgbClr val="31394D"/>
              </a:buClr>
              <a:buSzPts val="1800"/>
              <a:buFont typeface="Arial"/>
              <a:buNone/>
              <a:tabLst/>
              <a:defRPr/>
            </a:pPr>
            <a:endParaRPr kumimoji="0"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endParaRPr>
          </a:p>
        </p:txBody>
      </p:sp>
      <p:pic>
        <p:nvPicPr>
          <p:cNvPr id="79" name="Google Shape;79;p2"/>
          <p:cNvPicPr preferRelativeResize="0"/>
          <p:nvPr/>
        </p:nvPicPr>
        <p:blipFill rotWithShape="1">
          <a:blip r:embed="rId3">
            <a:alphaModFix/>
          </a:blip>
          <a:srcRect/>
          <a:stretch/>
        </p:blipFill>
        <p:spPr>
          <a:xfrm>
            <a:off x="9311425" y="5739228"/>
            <a:ext cx="2880575" cy="1118772"/>
          </a:xfrm>
          <a:prstGeom prst="rect">
            <a:avLst/>
          </a:prstGeom>
          <a:noFill/>
          <a:ln>
            <a:noFill/>
          </a:ln>
        </p:spPr>
      </p:pic>
      <p:pic>
        <p:nvPicPr>
          <p:cNvPr id="80" name="Google Shape;80;p2" descr="Financial Literacy For Restaurants - NMRA"/>
          <p:cNvPicPr preferRelativeResize="0"/>
          <p:nvPr/>
        </p:nvPicPr>
        <p:blipFill rotWithShape="1">
          <a:blip r:embed="rId4">
            <a:alphaModFix/>
          </a:blip>
          <a:srcRect l="14125" r="12026"/>
          <a:stretch/>
        </p:blipFill>
        <p:spPr>
          <a:xfrm>
            <a:off x="103600" y="1920784"/>
            <a:ext cx="4583956" cy="3494326"/>
          </a:xfrm>
          <a:prstGeom prst="rect">
            <a:avLst/>
          </a:prstGeom>
          <a:noFill/>
          <a:ln>
            <a:noFill/>
          </a:ln>
          <a:effectLst>
            <a:outerShdw blurRad="50800" dist="50800" dir="5400000" algn="ctr" rotWithShape="0">
              <a:srgbClr val="000000"/>
            </a:outerShdw>
            <a:reflection endPos="0" sy="-100000" algn="bl" rotWithShape="0"/>
          </a:effectLst>
        </p:spPr>
      </p:pic>
      <p:pic>
        <p:nvPicPr>
          <p:cNvPr id="81" name="Google Shape;81;p2"/>
          <p:cNvPicPr preferRelativeResize="0"/>
          <p:nvPr/>
        </p:nvPicPr>
        <p:blipFill>
          <a:blip r:embed="rId5">
            <a:alphaModFix/>
          </a:blip>
          <a:stretch>
            <a:fillRect/>
          </a:stretch>
        </p:blipFill>
        <p:spPr>
          <a:xfrm>
            <a:off x="0" y="1231700"/>
            <a:ext cx="5730050" cy="48111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3"/>
          <p:cNvPicPr preferRelativeResize="0"/>
          <p:nvPr/>
        </p:nvPicPr>
        <p:blipFill rotWithShape="1">
          <a:blip r:embed="rId3">
            <a:alphaModFix/>
          </a:blip>
          <a:srcRect/>
          <a:stretch/>
        </p:blipFill>
        <p:spPr>
          <a:xfrm>
            <a:off x="9311425" y="5739228"/>
            <a:ext cx="2880575" cy="1118772"/>
          </a:xfrm>
          <a:prstGeom prst="rect">
            <a:avLst/>
          </a:prstGeom>
          <a:noFill/>
          <a:ln>
            <a:noFill/>
          </a:ln>
        </p:spPr>
      </p:pic>
      <p:pic>
        <p:nvPicPr>
          <p:cNvPr id="87" name="Google Shape;87;p3" descr="Diagram, timeline&#10;&#10;Description automatically generated"/>
          <p:cNvPicPr preferRelativeResize="0"/>
          <p:nvPr/>
        </p:nvPicPr>
        <p:blipFill rotWithShape="1">
          <a:blip r:embed="rId4">
            <a:alphaModFix/>
          </a:blip>
          <a:srcRect/>
          <a:stretch/>
        </p:blipFill>
        <p:spPr>
          <a:xfrm>
            <a:off x="824248" y="1156638"/>
            <a:ext cx="9813702" cy="4641616"/>
          </a:xfrm>
          <a:prstGeom prst="rect">
            <a:avLst/>
          </a:prstGeom>
          <a:noFill/>
          <a:ln>
            <a:noFill/>
          </a:ln>
        </p:spPr>
      </p:pic>
      <p:sp>
        <p:nvSpPr>
          <p:cNvPr id="88" name="Google Shape;88;p3"/>
          <p:cNvSpPr txBox="1"/>
          <p:nvPr/>
        </p:nvSpPr>
        <p:spPr>
          <a:xfrm>
            <a:off x="4248475" y="410575"/>
            <a:ext cx="4337700" cy="600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a:ln>
                  <a:noFill/>
                </a:ln>
                <a:solidFill>
                  <a:srgbClr val="31394D"/>
                </a:solidFill>
                <a:effectLst/>
                <a:uLnTx/>
                <a:uFillTx/>
                <a:latin typeface="Merriweather"/>
                <a:ea typeface="Merriweather"/>
                <a:cs typeface="Merriweather"/>
                <a:sym typeface="Merriweather"/>
              </a:rPr>
              <a:t>Theory of Change</a:t>
            </a:r>
            <a:endParaRPr kumimoji="0" sz="3300" b="1" i="0" u="none" strike="noStrike" kern="0" cap="none" spc="0" normalizeH="0" baseline="0" noProof="0">
              <a:ln>
                <a:noFill/>
              </a:ln>
              <a:solidFill>
                <a:srgbClr val="31394D"/>
              </a:solidFill>
              <a:effectLst/>
              <a:uLnTx/>
              <a:uFillTx/>
              <a:latin typeface="Merriweather"/>
              <a:ea typeface="Merriweather"/>
              <a:cs typeface="Merriweather"/>
              <a:sym typeface="Merriweathe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4"/>
          <p:cNvPicPr preferRelativeResize="0"/>
          <p:nvPr/>
        </p:nvPicPr>
        <p:blipFill rotWithShape="1">
          <a:blip r:embed="rId3">
            <a:alphaModFix/>
          </a:blip>
          <a:srcRect/>
          <a:stretch/>
        </p:blipFill>
        <p:spPr>
          <a:xfrm>
            <a:off x="9311425" y="5739228"/>
            <a:ext cx="2880575" cy="1118772"/>
          </a:xfrm>
          <a:prstGeom prst="rect">
            <a:avLst/>
          </a:prstGeom>
          <a:noFill/>
          <a:ln>
            <a:noFill/>
          </a:ln>
        </p:spPr>
      </p:pic>
      <p:sp>
        <p:nvSpPr>
          <p:cNvPr id="94" name="Google Shape;94;p4"/>
          <p:cNvSpPr txBox="1"/>
          <p:nvPr/>
        </p:nvSpPr>
        <p:spPr>
          <a:xfrm>
            <a:off x="3539544" y="507244"/>
            <a:ext cx="485748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Small Business Innovation Course （SBIC）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5" name="Google Shape;95;p4" descr="Graphical user interface, text, application&#10;&#10;Description automatically generated"/>
          <p:cNvPicPr preferRelativeResize="0"/>
          <p:nvPr/>
        </p:nvPicPr>
        <p:blipFill rotWithShape="1">
          <a:blip r:embed="rId4">
            <a:alphaModFix/>
          </a:blip>
          <a:srcRect/>
          <a:stretch/>
        </p:blipFill>
        <p:spPr>
          <a:xfrm>
            <a:off x="657175" y="1451750"/>
            <a:ext cx="8654275" cy="5406251"/>
          </a:xfrm>
          <a:prstGeom prst="rect">
            <a:avLst/>
          </a:prstGeom>
          <a:noFill/>
          <a:ln>
            <a:noFill/>
          </a:ln>
        </p:spPr>
      </p:pic>
      <p:sp>
        <p:nvSpPr>
          <p:cNvPr id="96" name="Google Shape;96;p4"/>
          <p:cNvSpPr txBox="1">
            <a:spLocks noGrp="1"/>
          </p:cNvSpPr>
          <p:nvPr>
            <p:ph type="title"/>
          </p:nvPr>
        </p:nvSpPr>
        <p:spPr>
          <a:xfrm>
            <a:off x="831300" y="507250"/>
            <a:ext cx="11360700" cy="9924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Clr>
                <a:srgbClr val="000000"/>
              </a:buClr>
              <a:buFont typeface="Arial"/>
              <a:buNone/>
            </a:pPr>
            <a:r>
              <a:rPr lang="en-US" sz="3300" b="1">
                <a:solidFill>
                  <a:srgbClr val="EDE3DA"/>
                </a:solidFill>
              </a:rPr>
              <a:t>Small Business Innovation Course （SBIC） </a:t>
            </a:r>
            <a:endParaRPr sz="3300" b="1">
              <a:solidFill>
                <a:srgbClr val="EDE3DA"/>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
          <p:cNvSpPr txBox="1"/>
          <p:nvPr/>
        </p:nvSpPr>
        <p:spPr>
          <a:xfrm>
            <a:off x="4352225" y="576600"/>
            <a:ext cx="3680100" cy="600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a:ln>
                  <a:noFill/>
                </a:ln>
                <a:solidFill>
                  <a:srgbClr val="31394D"/>
                </a:solidFill>
                <a:effectLst/>
                <a:uLnTx/>
                <a:uFillTx/>
                <a:latin typeface="Merriweather"/>
                <a:ea typeface="Merriweather"/>
                <a:cs typeface="Merriweather"/>
                <a:sym typeface="Merriweather"/>
              </a:rPr>
              <a:t>Knowledge Gap</a:t>
            </a:r>
            <a:endParaRPr kumimoji="0" sz="2900" b="0" i="0" u="none" strike="noStrike" kern="0" cap="none" spc="0" normalizeH="0" baseline="0" noProof="0">
              <a:ln>
                <a:noFill/>
              </a:ln>
              <a:solidFill>
                <a:srgbClr val="000000"/>
              </a:solidFill>
              <a:effectLst/>
              <a:uLnTx/>
              <a:uFillTx/>
              <a:latin typeface="Merriweather"/>
              <a:ea typeface="Merriweather"/>
              <a:cs typeface="Merriweather"/>
              <a:sym typeface="Merriweather"/>
            </a:endParaRPr>
          </a:p>
        </p:txBody>
      </p:sp>
      <p:sp>
        <p:nvSpPr>
          <p:cNvPr id="102" name="Google Shape;102;p5"/>
          <p:cNvSpPr txBox="1"/>
          <p:nvPr/>
        </p:nvSpPr>
        <p:spPr>
          <a:xfrm>
            <a:off x="656823" y="1300766"/>
            <a:ext cx="9994005" cy="1477328"/>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31394D"/>
              </a:buClr>
              <a:buSzPts val="1800"/>
              <a:buFont typeface="Arial"/>
              <a:buChar char="•"/>
              <a:tabLst/>
              <a:defRPr/>
            </a:pPr>
            <a:r>
              <a:rPr kumimoji="0" lang="en-US"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Considerably little attention has been devoted to supporting ECE leaders’ business knowledge and skills (Stoney &amp; Blank, 2011)</a:t>
            </a:r>
            <a:r>
              <a:rPr kumimoji="0" lang="en-US" sz="1800" b="0" i="0" u="none" strike="noStrike" kern="0" cap="none" spc="0" normalizeH="0" baseline="0" noProof="0">
                <a:ln>
                  <a:noFill/>
                </a:ln>
                <a:solidFill>
                  <a:srgbClr val="31394D"/>
                </a:solidFill>
                <a:effectLst/>
                <a:uLnTx/>
                <a:uFillTx/>
                <a:latin typeface="Calibri"/>
                <a:ea typeface="Calibri"/>
                <a:cs typeface="Calibri"/>
                <a:sym typeface="Calibri"/>
              </a:rPr>
              <a:t> </a:t>
            </a:r>
            <a:endParaRPr kumimoji="0"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endParaRPr>
          </a:p>
          <a:p>
            <a:pPr marL="285750" marR="0" lvl="0" indent="-171450" algn="l" defTabSz="914400" rtl="0" eaLnBrk="1" fontAlgn="auto" latinLnBrk="0" hangingPunct="1">
              <a:lnSpc>
                <a:spcPct val="100000"/>
              </a:lnSpc>
              <a:spcBef>
                <a:spcPts val="0"/>
              </a:spcBef>
              <a:spcAft>
                <a:spcPts val="0"/>
              </a:spcAft>
              <a:buClr>
                <a:srgbClr val="31394D"/>
              </a:buClr>
              <a:buSzPts val="1800"/>
              <a:buFont typeface="Arial"/>
              <a:buNone/>
              <a:tabLst/>
              <a:defRPr/>
            </a:pPr>
            <a:endParaRPr kumimoji="0"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endParaRPr>
          </a:p>
          <a:p>
            <a:pPr marL="285750" marR="0" lvl="0" indent="-285750" algn="l" defTabSz="914400" rtl="0" eaLnBrk="1" fontAlgn="auto" latinLnBrk="0" hangingPunct="1">
              <a:lnSpc>
                <a:spcPct val="100000"/>
              </a:lnSpc>
              <a:spcBef>
                <a:spcPts val="0"/>
              </a:spcBef>
              <a:spcAft>
                <a:spcPts val="0"/>
              </a:spcAft>
              <a:buClr>
                <a:srgbClr val="31394D"/>
              </a:buClr>
              <a:buSzPts val="1800"/>
              <a:buFont typeface="Arial"/>
              <a:buChar char="•"/>
              <a:tabLst/>
              <a:defRPr/>
            </a:pPr>
            <a:r>
              <a:rPr kumimoji="0" lang="en-US"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Efficacy from the pilot study (Zeng et a., 2019)</a:t>
            </a:r>
            <a:endParaRPr kumimoji="0" sz="1800" b="0" i="0" u="none" strike="noStrike" kern="0" cap="none" spc="0" normalizeH="0" baseline="0" noProof="0">
              <a:ln>
                <a:noFill/>
              </a:ln>
              <a:solidFill>
                <a:srgbClr val="31394D"/>
              </a:solidFill>
              <a:effectLst/>
              <a:uLnTx/>
              <a:uFillTx/>
              <a:latin typeface="Calibri"/>
              <a:ea typeface="Calibri"/>
              <a:cs typeface="Calibri"/>
              <a:sym typeface="Calibri"/>
            </a:endParaRPr>
          </a:p>
          <a:p>
            <a:pPr marL="285750" marR="0" lvl="0" indent="-171450" algn="l" defTabSz="914400" rtl="0" eaLnBrk="1" fontAlgn="auto" latinLnBrk="0" hangingPunct="1">
              <a:lnSpc>
                <a:spcPct val="100000"/>
              </a:lnSpc>
              <a:spcBef>
                <a:spcPts val="0"/>
              </a:spcBef>
              <a:spcAft>
                <a:spcPts val="0"/>
              </a:spcAft>
              <a:buClr>
                <a:srgbClr val="31394D"/>
              </a:buClr>
              <a:buSzPts val="1800"/>
              <a:buFont typeface="Arial"/>
              <a:buNone/>
              <a:tabLst/>
              <a:defRPr/>
            </a:pPr>
            <a:endParaRPr kumimoji="0" sz="1800" b="0" i="0" u="none" strike="noStrike" kern="0" cap="none" spc="0" normalizeH="0" baseline="0" noProof="0">
              <a:ln>
                <a:noFill/>
              </a:ln>
              <a:solidFill>
                <a:srgbClr val="31394D"/>
              </a:solidFill>
              <a:effectLst/>
              <a:uLnTx/>
              <a:uFillTx/>
              <a:latin typeface="Calibri"/>
              <a:ea typeface="Calibri"/>
              <a:cs typeface="Calibri"/>
              <a:sym typeface="Calibri"/>
            </a:endParaRPr>
          </a:p>
        </p:txBody>
      </p:sp>
      <p:pic>
        <p:nvPicPr>
          <p:cNvPr id="103" name="Google Shape;103;p5"/>
          <p:cNvPicPr preferRelativeResize="0"/>
          <p:nvPr/>
        </p:nvPicPr>
        <p:blipFill rotWithShape="1">
          <a:blip r:embed="rId3">
            <a:alphaModFix/>
          </a:blip>
          <a:srcRect/>
          <a:stretch/>
        </p:blipFill>
        <p:spPr>
          <a:xfrm>
            <a:off x="9210540" y="5739228"/>
            <a:ext cx="2880575" cy="1118772"/>
          </a:xfrm>
          <a:prstGeom prst="rect">
            <a:avLst/>
          </a:prstGeom>
          <a:noFill/>
          <a:ln>
            <a:noFill/>
          </a:ln>
        </p:spPr>
      </p:pic>
      <p:pic>
        <p:nvPicPr>
          <p:cNvPr id="104" name="Google Shape;104;p5" descr="Table&#10;&#10;Description automatically generated"/>
          <p:cNvPicPr preferRelativeResize="0"/>
          <p:nvPr/>
        </p:nvPicPr>
        <p:blipFill rotWithShape="1">
          <a:blip r:embed="rId4">
            <a:alphaModFix/>
          </a:blip>
          <a:srcRect/>
          <a:stretch/>
        </p:blipFill>
        <p:spPr>
          <a:xfrm>
            <a:off x="656823" y="2625551"/>
            <a:ext cx="6986450" cy="4136714"/>
          </a:xfrm>
          <a:prstGeom prst="rect">
            <a:avLst/>
          </a:prstGeom>
          <a:noFill/>
          <a:ln>
            <a:noFill/>
          </a:ln>
        </p:spPr>
      </p:pic>
      <p:sp>
        <p:nvSpPr>
          <p:cNvPr id="105" name="Google Shape;105;p5"/>
          <p:cNvSpPr txBox="1"/>
          <p:nvPr/>
        </p:nvSpPr>
        <p:spPr>
          <a:xfrm>
            <a:off x="8032410" y="3560456"/>
            <a:ext cx="3960300" cy="2031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EDE3DA"/>
                </a:solidFill>
                <a:effectLst/>
                <a:uLnTx/>
                <a:uFillTx/>
                <a:latin typeface="Times"/>
                <a:ea typeface="Times"/>
                <a:cs typeface="Times"/>
                <a:sym typeface="Times"/>
              </a:rPr>
              <a:t>“</a:t>
            </a:r>
            <a:r>
              <a:rPr kumimoji="0" lang="en-US" sz="1800" b="0" i="1" u="none" strike="noStrike" kern="0" cap="none" spc="0" normalizeH="0" baseline="0" noProof="0">
                <a:ln>
                  <a:noFill/>
                </a:ln>
                <a:solidFill>
                  <a:srgbClr val="EDE3DA"/>
                </a:solidFill>
                <a:effectLst/>
                <a:uLnTx/>
                <a:uFillTx/>
                <a:latin typeface="Times"/>
                <a:ea typeface="Times"/>
                <a:cs typeface="Times"/>
                <a:sym typeface="Times"/>
              </a:rPr>
              <a:t>I started to organize myself a little more with my finances, to seek resources to increase my income and to capture more so that I can make myself known</a:t>
            </a:r>
            <a:r>
              <a:rPr kumimoji="0" lang="en-US" sz="1800" b="0" i="0" u="none" strike="noStrike" kern="0" cap="none" spc="0" normalizeH="0" baseline="0" noProof="0">
                <a:ln>
                  <a:noFill/>
                </a:ln>
                <a:solidFill>
                  <a:srgbClr val="EDE3DA"/>
                </a:solidFill>
                <a:effectLst/>
                <a:uLnTx/>
                <a:uFillTx/>
                <a:latin typeface="Times"/>
                <a:ea typeface="Times"/>
                <a:cs typeface="Times"/>
                <a:sym typeface="Times"/>
              </a:rPr>
              <a:t>.”</a:t>
            </a:r>
            <a:endParaRPr kumimoji="0" sz="1400" b="0" i="0" u="none" strike="noStrike" kern="0" cap="none" spc="0" normalizeH="0" baseline="0" noProof="0">
              <a:ln>
                <a:noFill/>
              </a:ln>
              <a:solidFill>
                <a:srgbClr val="EDE3DA"/>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EDE3DA"/>
              </a:solidFill>
              <a:effectLst/>
              <a:uLnTx/>
              <a:uFillTx/>
              <a:latin typeface="Times"/>
              <a:ea typeface="Times"/>
              <a:cs typeface="Times"/>
              <a:sym typeface="Time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EDE3DA"/>
                </a:solidFill>
                <a:effectLst/>
                <a:uLnTx/>
                <a:uFillTx/>
                <a:latin typeface="Times"/>
                <a:ea typeface="Times"/>
                <a:cs typeface="Times"/>
                <a:sym typeface="Times"/>
              </a:rPr>
              <a:t>            ---Quote from a SBIC participant</a:t>
            </a:r>
            <a:endParaRPr kumimoji="0" sz="1400" b="0" i="0" u="none" strike="noStrike" kern="0" cap="none" spc="0" normalizeH="0" baseline="0" noProof="0">
              <a:ln>
                <a:noFill/>
              </a:ln>
              <a:solidFill>
                <a:srgbClr val="EDE3DA"/>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1394D"/>
              </a:solidFill>
              <a:effectLst/>
              <a:uLnTx/>
              <a:uFillTx/>
              <a:latin typeface="Times"/>
              <a:ea typeface="Times"/>
              <a:cs typeface="Times"/>
              <a:sym typeface="Time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6"/>
          <p:cNvSpPr txBox="1"/>
          <p:nvPr/>
        </p:nvSpPr>
        <p:spPr>
          <a:xfrm>
            <a:off x="4591657" y="540912"/>
            <a:ext cx="216365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Research Questions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1" name="Google Shape;111;p6"/>
          <p:cNvPicPr preferRelativeResize="0"/>
          <p:nvPr/>
        </p:nvPicPr>
        <p:blipFill rotWithShape="1">
          <a:blip r:embed="rId3">
            <a:alphaModFix/>
          </a:blip>
          <a:srcRect/>
          <a:stretch/>
        </p:blipFill>
        <p:spPr>
          <a:xfrm>
            <a:off x="9182637" y="5700591"/>
            <a:ext cx="2880575" cy="1118772"/>
          </a:xfrm>
          <a:prstGeom prst="rect">
            <a:avLst/>
          </a:prstGeom>
          <a:noFill/>
          <a:ln>
            <a:noFill/>
          </a:ln>
        </p:spPr>
      </p:pic>
      <p:sp>
        <p:nvSpPr>
          <p:cNvPr id="112" name="Google Shape;112;p6"/>
          <p:cNvSpPr txBox="1"/>
          <p:nvPr/>
        </p:nvSpPr>
        <p:spPr>
          <a:xfrm>
            <a:off x="1367351" y="2374639"/>
            <a:ext cx="9079500" cy="210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50000"/>
              </a:lnSpc>
              <a:spcBef>
                <a:spcPts val="0"/>
              </a:spcBef>
              <a:spcAft>
                <a:spcPts val="0"/>
              </a:spcAft>
              <a:buClr>
                <a:srgbClr val="31394D"/>
              </a:buClr>
              <a:buSzPts val="2000"/>
              <a:buFont typeface="Times New Roman"/>
              <a:buAutoNum type="alphaLcParenBoth"/>
              <a:tabLst/>
              <a:defRPr/>
            </a:pPr>
            <a:r>
              <a:rPr kumimoji="0" lang="en-US" sz="20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business management skills</a:t>
            </a:r>
            <a:endParaRPr kumimoji="0" sz="20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endParaRPr>
          </a:p>
          <a:p>
            <a:pPr marL="342900" marR="0" lvl="0" indent="-342900" algn="l" defTabSz="914400" rtl="0" eaLnBrk="1" fontAlgn="auto" latinLnBrk="0" hangingPunct="1">
              <a:lnSpc>
                <a:spcPct val="150000"/>
              </a:lnSpc>
              <a:spcBef>
                <a:spcPts val="0"/>
              </a:spcBef>
              <a:spcAft>
                <a:spcPts val="0"/>
              </a:spcAft>
              <a:buClr>
                <a:srgbClr val="31394D"/>
              </a:buClr>
              <a:buSzPts val="2000"/>
              <a:buFont typeface="Times New Roman"/>
              <a:buAutoNum type="alphaLcParenBoth"/>
              <a:tabLst/>
              <a:defRPr/>
            </a:pPr>
            <a:r>
              <a:rPr kumimoji="0" lang="en-US" sz="20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confidence in business practices</a:t>
            </a:r>
            <a:endParaRPr kumimoji="0" sz="20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endParaRPr>
          </a:p>
          <a:p>
            <a:pPr marL="342900" marR="0" lvl="0" indent="-342900" algn="l" defTabSz="914400" rtl="0" eaLnBrk="1" fontAlgn="auto" latinLnBrk="0" hangingPunct="1">
              <a:lnSpc>
                <a:spcPct val="150000"/>
              </a:lnSpc>
              <a:spcBef>
                <a:spcPts val="0"/>
              </a:spcBef>
              <a:spcAft>
                <a:spcPts val="0"/>
              </a:spcAft>
              <a:buClr>
                <a:srgbClr val="31394D"/>
              </a:buClr>
              <a:buSzPts val="2000"/>
              <a:buFont typeface="Times New Roman"/>
              <a:buAutoNum type="alphaLcParenBoth"/>
              <a:tabLst/>
              <a:defRPr/>
            </a:pPr>
            <a:r>
              <a:rPr kumimoji="0" lang="en-US" sz="20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access to business support</a:t>
            </a:r>
            <a:endParaRPr kumimoji="0" sz="20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endParaRPr>
          </a:p>
          <a:p>
            <a:pPr marL="342900" marR="0" lvl="0" indent="-342900" algn="l" defTabSz="914400" rtl="0" eaLnBrk="1" fontAlgn="auto" latinLnBrk="0" hangingPunct="1">
              <a:lnSpc>
                <a:spcPct val="150000"/>
              </a:lnSpc>
              <a:spcBef>
                <a:spcPts val="0"/>
              </a:spcBef>
              <a:spcAft>
                <a:spcPts val="0"/>
              </a:spcAft>
              <a:buClr>
                <a:srgbClr val="31394D"/>
              </a:buClr>
              <a:buSzPts val="2000"/>
              <a:buFont typeface="Times New Roman"/>
              <a:buAutoNum type="alphaLcParenBoth"/>
              <a:tabLst/>
              <a:defRPr/>
            </a:pPr>
            <a:r>
              <a:rPr kumimoji="0" lang="en-US" sz="20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leadership efficacy compared to the control group</a:t>
            </a:r>
            <a:endParaRPr kumimoji="0" sz="2000" b="0" i="0" u="none" strike="noStrike" kern="0" cap="none" spc="0" normalizeH="0" baseline="0" noProof="0">
              <a:ln>
                <a:noFill/>
              </a:ln>
              <a:solidFill>
                <a:srgbClr val="31394D"/>
              </a:solidFill>
              <a:effectLst/>
              <a:uLnTx/>
              <a:uFillTx/>
              <a:latin typeface="Calibri"/>
              <a:ea typeface="Calibri"/>
              <a:cs typeface="Calibri"/>
              <a:sym typeface="Calibri"/>
            </a:endParaRPr>
          </a:p>
        </p:txBody>
      </p:sp>
      <p:sp>
        <p:nvSpPr>
          <p:cNvPr id="113" name="Google Shape;113;p6"/>
          <p:cNvSpPr txBox="1">
            <a:spLocks noGrp="1"/>
          </p:cNvSpPr>
          <p:nvPr>
            <p:ph type="title"/>
          </p:nvPr>
        </p:nvSpPr>
        <p:spPr>
          <a:xfrm>
            <a:off x="89250" y="667900"/>
            <a:ext cx="11973900" cy="831600"/>
          </a:xfrm>
          <a:prstGeom prst="rect">
            <a:avLst/>
          </a:prstGeom>
        </p:spPr>
        <p:txBody>
          <a:bodyPr spcFirstLastPara="1" wrap="square" lIns="121900" tIns="121900" rIns="121900" bIns="121900" anchor="t" anchorCtr="0">
            <a:noAutofit/>
          </a:bodyPr>
          <a:lstStyle/>
          <a:p>
            <a:pPr marL="0" lvl="0" indent="0" algn="l" rtl="0">
              <a:lnSpc>
                <a:spcPct val="150000"/>
              </a:lnSpc>
              <a:spcBef>
                <a:spcPts val="0"/>
              </a:spcBef>
              <a:spcAft>
                <a:spcPts val="0"/>
              </a:spcAft>
              <a:buClr>
                <a:srgbClr val="000000"/>
              </a:buClr>
              <a:buFont typeface="Arial"/>
              <a:buNone/>
            </a:pPr>
            <a:r>
              <a:rPr lang="en-US" sz="3000">
                <a:solidFill>
                  <a:schemeClr val="accent3"/>
                </a:solidFill>
              </a:rPr>
              <a:t>What is the effect of SBIC intervention group on participants’ </a:t>
            </a:r>
            <a:endParaRPr sz="4700">
              <a:solidFill>
                <a:schemeClr val="accent3"/>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7"/>
          <p:cNvSpPr txBox="1"/>
          <p:nvPr/>
        </p:nvSpPr>
        <p:spPr>
          <a:xfrm>
            <a:off x="4730424" y="553800"/>
            <a:ext cx="2117700" cy="600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a:ln>
                  <a:noFill/>
                </a:ln>
                <a:solidFill>
                  <a:srgbClr val="31394D"/>
                </a:solidFill>
                <a:effectLst/>
                <a:uLnTx/>
                <a:uFillTx/>
                <a:latin typeface="Merriweather"/>
                <a:ea typeface="Merriweather"/>
                <a:cs typeface="Merriweather"/>
                <a:sym typeface="Merriweather"/>
              </a:rPr>
              <a:t>Methods</a:t>
            </a:r>
            <a:endParaRPr kumimoji="0" sz="2900" b="0" i="0" u="none" strike="noStrike" kern="0" cap="none" spc="0" normalizeH="0" baseline="0" noProof="0">
              <a:ln>
                <a:noFill/>
              </a:ln>
              <a:solidFill>
                <a:srgbClr val="000000"/>
              </a:solidFill>
              <a:effectLst/>
              <a:uLnTx/>
              <a:uFillTx/>
              <a:latin typeface="Merriweather"/>
              <a:ea typeface="Merriweather"/>
              <a:cs typeface="Merriweather"/>
              <a:sym typeface="Merriweather"/>
            </a:endParaRPr>
          </a:p>
        </p:txBody>
      </p:sp>
      <p:pic>
        <p:nvPicPr>
          <p:cNvPr id="119" name="Google Shape;119;p7"/>
          <p:cNvPicPr preferRelativeResize="0"/>
          <p:nvPr/>
        </p:nvPicPr>
        <p:blipFill rotWithShape="1">
          <a:blip r:embed="rId3">
            <a:alphaModFix/>
          </a:blip>
          <a:srcRect/>
          <a:stretch/>
        </p:blipFill>
        <p:spPr>
          <a:xfrm>
            <a:off x="9182637" y="5700591"/>
            <a:ext cx="2880575" cy="1118772"/>
          </a:xfrm>
          <a:prstGeom prst="rect">
            <a:avLst/>
          </a:prstGeom>
          <a:noFill/>
          <a:ln>
            <a:noFill/>
          </a:ln>
        </p:spPr>
      </p:pic>
      <p:sp>
        <p:nvSpPr>
          <p:cNvPr id="120" name="Google Shape;120;p7"/>
          <p:cNvSpPr txBox="1"/>
          <p:nvPr/>
        </p:nvSpPr>
        <p:spPr>
          <a:xfrm>
            <a:off x="888642" y="1184856"/>
            <a:ext cx="9324304" cy="147732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Research Design: </a:t>
            </a:r>
            <a:r>
              <a:rPr kumimoji="0" lang="en-US"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waitlist randomized control trial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Participants:  </a:t>
            </a:r>
            <a:r>
              <a:rPr kumimoji="0" lang="en-US"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(a) served low-income communities; (b) operated in areas known for having a short supply of ECE services; (c) over 50% of enrollment are children of color; (d) struggled with managing their business and maintaining program quality, and e) had not previously participated in</a:t>
            </a:r>
            <a:endParaRPr kumimoji="0"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endParaRPr>
          </a:p>
        </p:txBody>
      </p:sp>
      <p:pic>
        <p:nvPicPr>
          <p:cNvPr id="121" name="Google Shape;121;p7" descr="Table&#10;&#10;Description automatically generated"/>
          <p:cNvPicPr preferRelativeResize="0"/>
          <p:nvPr/>
        </p:nvPicPr>
        <p:blipFill rotWithShape="1">
          <a:blip r:embed="rId4">
            <a:alphaModFix/>
          </a:blip>
          <a:srcRect/>
          <a:stretch/>
        </p:blipFill>
        <p:spPr>
          <a:xfrm>
            <a:off x="817847" y="2923917"/>
            <a:ext cx="8364790" cy="36443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2" name="Google Shape;392;p75"/>
          <p:cNvSpPr/>
          <p:nvPr/>
        </p:nvSpPr>
        <p:spPr>
          <a:xfrm>
            <a:off x="529280" y="497367"/>
            <a:ext cx="11472219" cy="660450"/>
          </a:xfrm>
          <a:prstGeom prst="rect">
            <a:avLst/>
          </a:prstGeom>
          <a:noFill/>
          <a:ln>
            <a:noFill/>
          </a:ln>
        </p:spPr>
        <p:txBody>
          <a:bodyPr spcFirstLastPara="1" wrap="square" lIns="25400" tIns="25400" rIns="25400" bIns="25400" anchor="t" anchorCtr="0">
            <a:noAutofit/>
          </a:bodyPr>
          <a:lstStyle/>
          <a:p>
            <a:pPr>
              <a:buClr>
                <a:srgbClr val="000000"/>
              </a:buClr>
              <a:buSzPts val="1100"/>
            </a:pPr>
            <a:r>
              <a:rPr lang="en-US" sz="4250" b="1" dirty="0">
                <a:latin typeface="+mj-lt"/>
                <a:ea typeface="Montserrat"/>
                <a:cs typeface="Calibri" panose="020F0502020204030204" pitchFamily="34" charset="0"/>
                <a:sym typeface="Montserrat"/>
              </a:rPr>
              <a:t>Discovery, Synthesis, Ideation</a:t>
            </a:r>
            <a:endParaRPr sz="4250" b="1" dirty="0">
              <a:latin typeface="+mj-lt"/>
              <a:ea typeface="Montserrat"/>
              <a:cs typeface="Calibri" panose="020F0502020204030204" pitchFamily="34" charset="0"/>
              <a:sym typeface="Montserrat"/>
            </a:endParaRPr>
          </a:p>
        </p:txBody>
      </p:sp>
      <p:sp>
        <p:nvSpPr>
          <p:cNvPr id="393" name="Google Shape;393;p75"/>
          <p:cNvSpPr/>
          <p:nvPr/>
        </p:nvSpPr>
        <p:spPr>
          <a:xfrm>
            <a:off x="-1107775" y="1490663"/>
            <a:ext cx="723900" cy="58575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p>
            <a:pPr>
              <a:buClr>
                <a:srgbClr val="000000"/>
              </a:buClr>
            </a:pPr>
            <a:endParaRPr sz="700">
              <a:cs typeface="Arial"/>
              <a:sym typeface="Arial"/>
            </a:endParaRPr>
          </a:p>
        </p:txBody>
      </p:sp>
      <p:sp>
        <p:nvSpPr>
          <p:cNvPr id="394" name="Google Shape;394;p75"/>
          <p:cNvSpPr/>
          <p:nvPr/>
        </p:nvSpPr>
        <p:spPr>
          <a:xfrm>
            <a:off x="12509125" y="5824625"/>
            <a:ext cx="723900" cy="58575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p>
            <a:pPr>
              <a:buClr>
                <a:srgbClr val="000000"/>
              </a:buClr>
            </a:pPr>
            <a:endParaRPr sz="700">
              <a:cs typeface="Arial"/>
              <a:sym typeface="Arial"/>
            </a:endParaRPr>
          </a:p>
        </p:txBody>
      </p:sp>
      <p:sp>
        <p:nvSpPr>
          <p:cNvPr id="395" name="Google Shape;395;p75"/>
          <p:cNvSpPr/>
          <p:nvPr/>
        </p:nvSpPr>
        <p:spPr>
          <a:xfrm>
            <a:off x="12937675" y="1831938"/>
            <a:ext cx="5010150" cy="3967950"/>
          </a:xfrm>
          <a:prstGeom prst="rect">
            <a:avLst/>
          </a:prstGeom>
          <a:solidFill>
            <a:schemeClr val="lt2"/>
          </a:solidFill>
          <a:ln>
            <a:noFill/>
          </a:ln>
        </p:spPr>
        <p:txBody>
          <a:bodyPr spcFirstLastPara="1" wrap="square" lIns="45713" tIns="45713" rIns="45713" bIns="45713" anchor="ctr" anchorCtr="0">
            <a:noAutofit/>
          </a:bodyPr>
          <a:lstStyle/>
          <a:p>
            <a:pPr>
              <a:buClr>
                <a:srgbClr val="000000"/>
              </a:buClr>
            </a:pPr>
            <a:endParaRPr sz="700">
              <a:cs typeface="Arial"/>
              <a:sym typeface="Arial"/>
            </a:endParaRPr>
          </a:p>
        </p:txBody>
      </p:sp>
      <p:sp>
        <p:nvSpPr>
          <p:cNvPr id="396" name="Google Shape;396;p75"/>
          <p:cNvSpPr/>
          <p:nvPr/>
        </p:nvSpPr>
        <p:spPr>
          <a:xfrm>
            <a:off x="12509125" y="1831938"/>
            <a:ext cx="5010150" cy="3967950"/>
          </a:xfrm>
          <a:prstGeom prst="rect">
            <a:avLst/>
          </a:prstGeom>
          <a:solidFill>
            <a:schemeClr val="lt2"/>
          </a:solidFill>
          <a:ln>
            <a:noFill/>
          </a:ln>
        </p:spPr>
        <p:txBody>
          <a:bodyPr spcFirstLastPara="1" wrap="square" lIns="45713" tIns="45713" rIns="45713" bIns="45713" anchor="ctr" anchorCtr="0">
            <a:noAutofit/>
          </a:bodyPr>
          <a:lstStyle/>
          <a:p>
            <a:pPr>
              <a:buClr>
                <a:srgbClr val="000000"/>
              </a:buClr>
            </a:pPr>
            <a:endParaRPr sz="700">
              <a:cs typeface="Arial"/>
              <a:sym typeface="Arial"/>
            </a:endParaRPr>
          </a:p>
        </p:txBody>
      </p:sp>
      <p:sp>
        <p:nvSpPr>
          <p:cNvPr id="397" name="Google Shape;397;p75"/>
          <p:cNvSpPr txBox="1"/>
          <p:nvPr/>
        </p:nvSpPr>
        <p:spPr>
          <a:xfrm>
            <a:off x="1510431" y="2316680"/>
            <a:ext cx="7141238" cy="800100"/>
          </a:xfrm>
          <a:prstGeom prst="rect">
            <a:avLst/>
          </a:prstGeom>
          <a:noFill/>
          <a:ln>
            <a:noFill/>
          </a:ln>
        </p:spPr>
        <p:txBody>
          <a:bodyPr spcFirstLastPara="1" wrap="square" lIns="0" tIns="0" rIns="0" bIns="0" anchor="ctr" anchorCtr="0">
            <a:noAutofit/>
          </a:bodyPr>
          <a:lstStyle/>
          <a:p>
            <a:pPr>
              <a:buClr>
                <a:srgbClr val="000000"/>
              </a:buClr>
            </a:pPr>
            <a:r>
              <a:rPr lang="en-US" sz="3000" b="1" spc="800">
                <a:solidFill>
                  <a:srgbClr val="00B0F0"/>
                </a:solidFill>
                <a:latin typeface="Calibri" panose="020F0502020204030204" pitchFamily="34" charset="0"/>
                <a:ea typeface="Montserrat"/>
                <a:cs typeface="Calibri" panose="020F0502020204030204" pitchFamily="34" charset="0"/>
                <a:sym typeface="Montserrat"/>
              </a:rPr>
              <a:t>PARENT INTERVIEWS</a:t>
            </a:r>
            <a:endParaRPr sz="3000" spc="800">
              <a:solidFill>
                <a:srgbClr val="00B0F0"/>
              </a:solidFill>
              <a:latin typeface="Calibri" panose="020F0502020204030204" pitchFamily="34" charset="0"/>
              <a:cs typeface="Calibri" panose="020F0502020204030204" pitchFamily="34" charset="0"/>
              <a:sym typeface="Arial"/>
            </a:endParaRPr>
          </a:p>
        </p:txBody>
      </p:sp>
      <p:sp>
        <p:nvSpPr>
          <p:cNvPr id="398" name="Google Shape;398;p75"/>
          <p:cNvSpPr/>
          <p:nvPr/>
        </p:nvSpPr>
        <p:spPr>
          <a:xfrm>
            <a:off x="-1107775" y="0"/>
            <a:ext cx="723900" cy="58575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p>
            <a:pPr>
              <a:buClr>
                <a:srgbClr val="000000"/>
              </a:buClr>
            </a:pPr>
            <a:endParaRPr sz="700">
              <a:cs typeface="Arial"/>
              <a:sym typeface="Arial"/>
            </a:endParaRPr>
          </a:p>
        </p:txBody>
      </p:sp>
      <p:sp>
        <p:nvSpPr>
          <p:cNvPr id="399" name="Google Shape;399;p75"/>
          <p:cNvSpPr txBox="1"/>
          <p:nvPr/>
        </p:nvSpPr>
        <p:spPr>
          <a:xfrm>
            <a:off x="529281" y="1585858"/>
            <a:ext cx="10114514" cy="1005945"/>
          </a:xfrm>
          <a:prstGeom prst="rect">
            <a:avLst/>
          </a:prstGeom>
          <a:noFill/>
          <a:ln>
            <a:noFill/>
          </a:ln>
        </p:spPr>
        <p:txBody>
          <a:bodyPr spcFirstLastPara="1" wrap="square" lIns="0" tIns="0" rIns="0" bIns="0" anchor="t" anchorCtr="0">
            <a:noAutofit/>
          </a:bodyPr>
          <a:lstStyle/>
          <a:p>
            <a:pPr>
              <a:lnSpc>
                <a:spcPct val="115000"/>
              </a:lnSpc>
              <a:spcAft>
                <a:spcPts val="2500"/>
              </a:spcAft>
              <a:buClr>
                <a:srgbClr val="000000"/>
              </a:buClr>
            </a:pPr>
            <a:r>
              <a:rPr lang="en-US" sz="2800" dirty="0">
                <a:solidFill>
                  <a:srgbClr val="333E4B"/>
                </a:solidFill>
                <a:latin typeface="Calibri" panose="020F0502020204030204" pitchFamily="34" charset="0"/>
                <a:ea typeface="Montserrat"/>
                <a:cs typeface="Calibri" panose="020F0502020204030204" pitchFamily="34" charset="0"/>
                <a:sym typeface="Montserrat"/>
              </a:rPr>
              <a:t>Peer Researchers partnered with core team members to conduct: </a:t>
            </a:r>
            <a:endParaRPr sz="2800" dirty="0">
              <a:latin typeface="Calibri" panose="020F0502020204030204" pitchFamily="34" charset="0"/>
              <a:cs typeface="Calibri" panose="020F0502020204030204" pitchFamily="34" charset="0"/>
              <a:sym typeface="Arial"/>
            </a:endParaRPr>
          </a:p>
        </p:txBody>
      </p:sp>
      <p:sp>
        <p:nvSpPr>
          <p:cNvPr id="400" name="Google Shape;400;p75"/>
          <p:cNvSpPr txBox="1"/>
          <p:nvPr/>
        </p:nvSpPr>
        <p:spPr>
          <a:xfrm>
            <a:off x="529281" y="2354415"/>
            <a:ext cx="800100" cy="800100"/>
          </a:xfrm>
          <a:prstGeom prst="rect">
            <a:avLst/>
          </a:prstGeom>
          <a:solidFill>
            <a:srgbClr val="E260B4"/>
          </a:solidFill>
          <a:ln>
            <a:noFill/>
          </a:ln>
        </p:spPr>
        <p:txBody>
          <a:bodyPr spcFirstLastPara="1" wrap="square" lIns="45713" tIns="45713" rIns="45713" bIns="45713" anchor="ctr" anchorCtr="0">
            <a:noAutofit/>
          </a:bodyPr>
          <a:lstStyle/>
          <a:p>
            <a:pPr algn="ctr">
              <a:buClr>
                <a:srgbClr val="000000"/>
              </a:buClr>
            </a:pPr>
            <a:r>
              <a:rPr lang="en-US" sz="3000" b="1">
                <a:solidFill>
                  <a:srgbClr val="FFFFFF"/>
                </a:solidFill>
                <a:latin typeface="Montserrat"/>
                <a:ea typeface="Montserrat"/>
                <a:cs typeface="Montserrat"/>
                <a:sym typeface="Montserrat"/>
              </a:rPr>
              <a:t>20 </a:t>
            </a:r>
            <a:endParaRPr sz="3000">
              <a:solidFill>
                <a:srgbClr val="FFFFFF"/>
              </a:solidFill>
              <a:cs typeface="Arial"/>
              <a:sym typeface="Arial"/>
            </a:endParaRPr>
          </a:p>
        </p:txBody>
      </p:sp>
      <p:sp>
        <p:nvSpPr>
          <p:cNvPr id="401" name="Google Shape;401;p75"/>
          <p:cNvSpPr/>
          <p:nvPr/>
        </p:nvSpPr>
        <p:spPr>
          <a:xfrm>
            <a:off x="-828063" y="1111082"/>
            <a:ext cx="181050" cy="13515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13" tIns="45713" rIns="45713" bIns="45713" anchor="ctr" anchorCtr="0">
            <a:noAutofit/>
          </a:bodyPr>
          <a:lstStyle/>
          <a:p>
            <a:pPr>
              <a:buClr>
                <a:srgbClr val="000000"/>
              </a:buClr>
            </a:pPr>
            <a:endParaRPr sz="700">
              <a:cs typeface="Arial"/>
              <a:sym typeface="Arial"/>
            </a:endParaRPr>
          </a:p>
        </p:txBody>
      </p:sp>
      <p:sp>
        <p:nvSpPr>
          <p:cNvPr id="402" name="Google Shape;402;p75"/>
          <p:cNvSpPr/>
          <p:nvPr/>
        </p:nvSpPr>
        <p:spPr>
          <a:xfrm>
            <a:off x="-926875" y="739769"/>
            <a:ext cx="362100" cy="2715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13" tIns="45713" rIns="45713" bIns="45713" anchor="ctr" anchorCtr="0">
            <a:noAutofit/>
          </a:bodyPr>
          <a:lstStyle/>
          <a:p>
            <a:pPr>
              <a:buClr>
                <a:srgbClr val="000000"/>
              </a:buClr>
            </a:pPr>
            <a:endParaRPr sz="700">
              <a:cs typeface="Arial"/>
              <a:sym typeface="Arial"/>
            </a:endParaRPr>
          </a:p>
        </p:txBody>
      </p:sp>
      <p:sp>
        <p:nvSpPr>
          <p:cNvPr id="404" name="Google Shape;404;p75"/>
          <p:cNvSpPr txBox="1"/>
          <p:nvPr/>
        </p:nvSpPr>
        <p:spPr>
          <a:xfrm>
            <a:off x="1510431" y="3971109"/>
            <a:ext cx="9489150" cy="881101"/>
          </a:xfrm>
          <a:prstGeom prst="rect">
            <a:avLst/>
          </a:prstGeom>
          <a:noFill/>
          <a:ln>
            <a:noFill/>
          </a:ln>
        </p:spPr>
        <p:txBody>
          <a:bodyPr spcFirstLastPara="1" wrap="square" lIns="0" tIns="0" rIns="0" bIns="0" anchor="ctr" anchorCtr="0">
            <a:noAutofit/>
          </a:bodyPr>
          <a:lstStyle/>
          <a:p>
            <a:pPr>
              <a:buClr>
                <a:srgbClr val="000000"/>
              </a:buClr>
            </a:pPr>
            <a:r>
              <a:rPr lang="en-US" sz="3000" b="1" spc="800" dirty="0">
                <a:solidFill>
                  <a:srgbClr val="00B0F0"/>
                </a:solidFill>
                <a:latin typeface="Calibri" panose="020F0502020204030204" pitchFamily="34" charset="0"/>
                <a:ea typeface="Montserrat"/>
                <a:cs typeface="Calibri" panose="020F0502020204030204" pitchFamily="34" charset="0"/>
                <a:sym typeface="Montserrat"/>
              </a:rPr>
              <a:t>ECE FOCUS GROUPS</a:t>
            </a:r>
            <a:endParaRPr sz="3000" spc="800" dirty="0">
              <a:solidFill>
                <a:srgbClr val="00B0F0"/>
              </a:solidFill>
              <a:latin typeface="Calibri" panose="020F0502020204030204" pitchFamily="34" charset="0"/>
              <a:cs typeface="Calibri" panose="020F0502020204030204" pitchFamily="34" charset="0"/>
              <a:sym typeface="Arial"/>
            </a:endParaRPr>
          </a:p>
        </p:txBody>
      </p:sp>
      <p:sp>
        <p:nvSpPr>
          <p:cNvPr id="405" name="Google Shape;405;p75"/>
          <p:cNvSpPr txBox="1"/>
          <p:nvPr/>
        </p:nvSpPr>
        <p:spPr>
          <a:xfrm>
            <a:off x="643581" y="3426015"/>
            <a:ext cx="6436650" cy="259950"/>
          </a:xfrm>
          <a:prstGeom prst="rect">
            <a:avLst/>
          </a:prstGeom>
          <a:noFill/>
          <a:ln>
            <a:noFill/>
          </a:ln>
        </p:spPr>
        <p:txBody>
          <a:bodyPr spcFirstLastPara="1" wrap="square" lIns="0" tIns="0" rIns="0" bIns="0" anchor="t" anchorCtr="0">
            <a:noAutofit/>
          </a:bodyPr>
          <a:lstStyle/>
          <a:p>
            <a:pPr>
              <a:lnSpc>
                <a:spcPct val="115000"/>
              </a:lnSpc>
              <a:spcAft>
                <a:spcPts val="2500"/>
              </a:spcAft>
              <a:buClr>
                <a:srgbClr val="000000"/>
              </a:buClr>
            </a:pPr>
            <a:r>
              <a:rPr lang="en-US" sz="2000" dirty="0">
                <a:solidFill>
                  <a:srgbClr val="333E4B"/>
                </a:solidFill>
                <a:latin typeface="Montserrat"/>
                <a:ea typeface="Montserrat"/>
                <a:cs typeface="Montserrat"/>
                <a:sym typeface="Montserrat"/>
              </a:rPr>
              <a:t>and </a:t>
            </a:r>
            <a:endParaRPr sz="700" dirty="0">
              <a:cs typeface="Arial"/>
              <a:sym typeface="Arial"/>
            </a:endParaRPr>
          </a:p>
        </p:txBody>
      </p:sp>
      <p:sp>
        <p:nvSpPr>
          <p:cNvPr id="406" name="Google Shape;406;p75"/>
          <p:cNvSpPr txBox="1"/>
          <p:nvPr/>
        </p:nvSpPr>
        <p:spPr>
          <a:xfrm>
            <a:off x="529281" y="4011615"/>
            <a:ext cx="800100" cy="800100"/>
          </a:xfrm>
          <a:prstGeom prst="rect">
            <a:avLst/>
          </a:prstGeom>
          <a:solidFill>
            <a:srgbClr val="E260B4"/>
          </a:solidFill>
          <a:ln>
            <a:noFill/>
          </a:ln>
        </p:spPr>
        <p:txBody>
          <a:bodyPr spcFirstLastPara="1" wrap="square" lIns="45713" tIns="45713" rIns="45713" bIns="45713" anchor="ctr" anchorCtr="0">
            <a:noAutofit/>
          </a:bodyPr>
          <a:lstStyle/>
          <a:p>
            <a:pPr algn="ctr">
              <a:buClr>
                <a:srgbClr val="000000"/>
              </a:buClr>
            </a:pPr>
            <a:r>
              <a:rPr lang="en-US" sz="3000" b="1" dirty="0">
                <a:solidFill>
                  <a:schemeClr val="bg1"/>
                </a:solidFill>
                <a:latin typeface="Montserrat"/>
                <a:ea typeface="Montserrat"/>
                <a:cs typeface="Montserrat"/>
                <a:sym typeface="Montserrat"/>
              </a:rPr>
              <a:t> 5</a:t>
            </a:r>
            <a:endParaRPr sz="3000" dirty="0">
              <a:solidFill>
                <a:schemeClr val="bg1"/>
              </a:solidFill>
              <a:cs typeface="Arial"/>
              <a:sym typeface="Arial"/>
            </a:endParaRPr>
          </a:p>
        </p:txBody>
      </p:sp>
      <p:sp>
        <p:nvSpPr>
          <p:cNvPr id="18" name="Google Shape;399;p75"/>
          <p:cNvSpPr txBox="1"/>
          <p:nvPr/>
        </p:nvSpPr>
        <p:spPr>
          <a:xfrm>
            <a:off x="1460859" y="4769178"/>
            <a:ext cx="5734144" cy="795071"/>
          </a:xfrm>
          <a:prstGeom prst="rect">
            <a:avLst/>
          </a:prstGeom>
          <a:noFill/>
          <a:ln>
            <a:noFill/>
          </a:ln>
        </p:spPr>
        <p:txBody>
          <a:bodyPr spcFirstLastPara="1" wrap="square" lIns="0" tIns="0" rIns="0" bIns="0" anchor="t" anchorCtr="0">
            <a:noAutofit/>
          </a:bodyPr>
          <a:lstStyle/>
          <a:p>
            <a:pPr>
              <a:lnSpc>
                <a:spcPct val="115000"/>
              </a:lnSpc>
              <a:spcAft>
                <a:spcPts val="2500"/>
              </a:spcAft>
              <a:buClr>
                <a:srgbClr val="000000"/>
              </a:buClr>
            </a:pPr>
            <a:r>
              <a:rPr lang="en-US" sz="2400" i="1" dirty="0">
                <a:latin typeface="Calibri" panose="020F0502020204030204" pitchFamily="34" charset="0"/>
                <a:cs typeface="Calibri" panose="020F0502020204030204" pitchFamily="34" charset="0"/>
                <a:sym typeface="Montserrat"/>
              </a:rPr>
              <a:t>18 Early childhood professionals representing 12 different programs in the community</a:t>
            </a:r>
            <a:endParaRPr sz="2400" i="1" dirty="0">
              <a:latin typeface="Calibri" panose="020F0502020204030204" pitchFamily="34" charset="0"/>
              <a:cs typeface="Calibri" panose="020F0502020204030204" pitchFamily="34" charset="0"/>
              <a:sym typeface="Arial"/>
            </a:endParaRPr>
          </a:p>
        </p:txBody>
      </p:sp>
      <p:sp>
        <p:nvSpPr>
          <p:cNvPr id="19" name="Google Shape;399;p75"/>
          <p:cNvSpPr txBox="1"/>
          <p:nvPr/>
        </p:nvSpPr>
        <p:spPr>
          <a:xfrm>
            <a:off x="1522295" y="3028627"/>
            <a:ext cx="9121500" cy="310292"/>
          </a:xfrm>
          <a:prstGeom prst="rect">
            <a:avLst/>
          </a:prstGeom>
          <a:noFill/>
          <a:ln>
            <a:noFill/>
          </a:ln>
        </p:spPr>
        <p:txBody>
          <a:bodyPr spcFirstLastPara="1" wrap="square" lIns="0" tIns="0" rIns="0" bIns="0" anchor="t" anchorCtr="0">
            <a:noAutofit/>
          </a:bodyPr>
          <a:lstStyle/>
          <a:p>
            <a:pPr>
              <a:spcAft>
                <a:spcPts val="2500"/>
              </a:spcAft>
              <a:buClr>
                <a:srgbClr val="000000"/>
              </a:buClr>
            </a:pPr>
            <a:r>
              <a:rPr lang="en-US" sz="2400" i="1" dirty="0">
                <a:latin typeface="Calibri" panose="020F0502020204030204" pitchFamily="34" charset="0"/>
                <a:cs typeface="Calibri" panose="020F0502020204030204" pitchFamily="34" charset="0"/>
                <a:sym typeface="Montserrat"/>
              </a:rPr>
              <a:t>18 Black/African American, 2 White </a:t>
            </a:r>
          </a:p>
        </p:txBody>
      </p:sp>
      <p:sp>
        <p:nvSpPr>
          <p:cNvPr id="2" name="TextBox 1"/>
          <p:cNvSpPr txBox="1"/>
          <p:nvPr/>
        </p:nvSpPr>
        <p:spPr>
          <a:xfrm>
            <a:off x="1425368" y="3433866"/>
            <a:ext cx="4890977" cy="461665"/>
          </a:xfrm>
          <a:prstGeom prst="rect">
            <a:avLst/>
          </a:prstGeom>
          <a:noFill/>
        </p:spPr>
        <p:txBody>
          <a:bodyPr wrap="square" rtlCol="0">
            <a:spAutoFit/>
          </a:bodyPr>
          <a:lstStyle/>
          <a:p>
            <a:pPr>
              <a:spcAft>
                <a:spcPts val="2500"/>
              </a:spcAft>
              <a:buClr>
                <a:srgbClr val="000000"/>
              </a:buClr>
            </a:pPr>
            <a:r>
              <a:rPr lang="en-US" sz="2400" i="1" dirty="0">
                <a:latin typeface="Calibri" panose="020F0502020204030204" pitchFamily="34" charset="0"/>
                <a:cs typeface="Calibri" panose="020F0502020204030204" pitchFamily="34" charset="0"/>
                <a:sym typeface="Montserrat"/>
              </a:rPr>
              <a:t>18 Mothers, 2 Fathers</a:t>
            </a:r>
            <a:endParaRPr lang="en-US" sz="2400" i="1" dirty="0">
              <a:latin typeface="Calibri" panose="020F0502020204030204" pitchFamily="34" charset="0"/>
              <a:cs typeface="Calibri" panose="020F0502020204030204" pitchFamily="34" charset="0"/>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2018" y="3199672"/>
            <a:ext cx="3926491" cy="2612901"/>
          </a:xfrm>
          <a:prstGeom prst="rect">
            <a:avLst/>
          </a:prstGeom>
        </p:spPr>
      </p:pic>
      <p:sp>
        <p:nvSpPr>
          <p:cNvPr id="12" name="Google Shape;404;p75">
            <a:extLst>
              <a:ext uri="{FF2B5EF4-FFF2-40B4-BE49-F238E27FC236}">
                <a16:creationId xmlns:a16="http://schemas.microsoft.com/office/drawing/2014/main" id="{BE94FD15-3BDA-5315-CA6B-714D89D3DDF2}"/>
              </a:ext>
            </a:extLst>
          </p:cNvPr>
          <p:cNvSpPr txBox="1"/>
          <p:nvPr/>
        </p:nvSpPr>
        <p:spPr>
          <a:xfrm>
            <a:off x="1510379" y="5676949"/>
            <a:ext cx="9489150" cy="881101"/>
          </a:xfrm>
          <a:prstGeom prst="rect">
            <a:avLst/>
          </a:prstGeom>
          <a:noFill/>
          <a:ln>
            <a:noFill/>
          </a:ln>
        </p:spPr>
        <p:txBody>
          <a:bodyPr spcFirstLastPara="1" wrap="square" lIns="0" tIns="0" rIns="0" bIns="0" anchor="ctr" anchorCtr="0">
            <a:noAutofit/>
          </a:bodyPr>
          <a:lstStyle/>
          <a:p>
            <a:pPr>
              <a:buClr>
                <a:srgbClr val="000000"/>
              </a:buClr>
            </a:pPr>
            <a:r>
              <a:rPr lang="en-US" sz="3000" b="1" spc="800" dirty="0">
                <a:solidFill>
                  <a:srgbClr val="00B0F0"/>
                </a:solidFill>
                <a:latin typeface="Calibri" panose="020F0502020204030204" pitchFamily="34" charset="0"/>
                <a:ea typeface="Montserrat"/>
                <a:cs typeface="Calibri" panose="020F0502020204030204" pitchFamily="34" charset="0"/>
                <a:sym typeface="Montserrat"/>
              </a:rPr>
              <a:t>CREATIVE CONVENINGS</a:t>
            </a:r>
            <a:endParaRPr sz="3000" spc="800" dirty="0">
              <a:solidFill>
                <a:srgbClr val="00B0F0"/>
              </a:solidFill>
              <a:latin typeface="Calibri" panose="020F0502020204030204" pitchFamily="34" charset="0"/>
              <a:cs typeface="Calibri" panose="020F0502020204030204" pitchFamily="34" charset="0"/>
              <a:sym typeface="Arial"/>
            </a:endParaRPr>
          </a:p>
        </p:txBody>
      </p:sp>
      <p:sp>
        <p:nvSpPr>
          <p:cNvPr id="13" name="Google Shape;406;p75">
            <a:extLst>
              <a:ext uri="{FF2B5EF4-FFF2-40B4-BE49-F238E27FC236}">
                <a16:creationId xmlns:a16="http://schemas.microsoft.com/office/drawing/2014/main" id="{F8C3BE18-83D2-28FB-B5E6-8E66540DC1CD}"/>
              </a:ext>
            </a:extLst>
          </p:cNvPr>
          <p:cNvSpPr txBox="1"/>
          <p:nvPr/>
        </p:nvSpPr>
        <p:spPr>
          <a:xfrm>
            <a:off x="529280" y="5717449"/>
            <a:ext cx="800100" cy="800100"/>
          </a:xfrm>
          <a:prstGeom prst="rect">
            <a:avLst/>
          </a:prstGeom>
          <a:solidFill>
            <a:srgbClr val="E260B4"/>
          </a:solidFill>
          <a:ln>
            <a:noFill/>
          </a:ln>
        </p:spPr>
        <p:txBody>
          <a:bodyPr spcFirstLastPara="1" wrap="square" lIns="45713" tIns="45713" rIns="45713" bIns="45713" anchor="ctr" anchorCtr="0">
            <a:noAutofit/>
          </a:bodyPr>
          <a:lstStyle/>
          <a:p>
            <a:pPr algn="ctr">
              <a:buClr>
                <a:srgbClr val="000000"/>
              </a:buClr>
            </a:pPr>
            <a:r>
              <a:rPr lang="en-US" sz="3000" b="1" dirty="0">
                <a:solidFill>
                  <a:schemeClr val="bg1"/>
                </a:solidFill>
                <a:latin typeface="Montserrat"/>
                <a:ea typeface="Montserrat"/>
                <a:cs typeface="Montserrat"/>
                <a:sym typeface="Montserrat"/>
              </a:rPr>
              <a:t> 5</a:t>
            </a:r>
            <a:endParaRPr sz="3000" dirty="0">
              <a:solidFill>
                <a:schemeClr val="bg1"/>
              </a:solidFill>
              <a:cs typeface="Arial"/>
              <a:sym typeface="Arial"/>
            </a:endParaRPr>
          </a:p>
        </p:txBody>
      </p:sp>
      <p:sp>
        <p:nvSpPr>
          <p:cNvPr id="15" name="Google Shape;405;p75">
            <a:extLst>
              <a:ext uri="{FF2B5EF4-FFF2-40B4-BE49-F238E27FC236}">
                <a16:creationId xmlns:a16="http://schemas.microsoft.com/office/drawing/2014/main" id="{4D67CBBF-3B0D-3AA5-B40D-C642E78C25BA}"/>
              </a:ext>
            </a:extLst>
          </p:cNvPr>
          <p:cNvSpPr txBox="1"/>
          <p:nvPr/>
        </p:nvSpPr>
        <p:spPr>
          <a:xfrm>
            <a:off x="601361" y="5092646"/>
            <a:ext cx="6436650" cy="259950"/>
          </a:xfrm>
          <a:prstGeom prst="rect">
            <a:avLst/>
          </a:prstGeom>
          <a:noFill/>
          <a:ln>
            <a:noFill/>
          </a:ln>
        </p:spPr>
        <p:txBody>
          <a:bodyPr spcFirstLastPara="1" wrap="square" lIns="0" tIns="0" rIns="0" bIns="0" anchor="t" anchorCtr="0">
            <a:noAutofit/>
          </a:bodyPr>
          <a:lstStyle/>
          <a:p>
            <a:pPr>
              <a:lnSpc>
                <a:spcPct val="115000"/>
              </a:lnSpc>
              <a:spcAft>
                <a:spcPts val="2500"/>
              </a:spcAft>
              <a:buClr>
                <a:srgbClr val="000000"/>
              </a:buClr>
            </a:pPr>
            <a:r>
              <a:rPr lang="en-US" sz="2000" dirty="0">
                <a:solidFill>
                  <a:srgbClr val="333E4B"/>
                </a:solidFill>
                <a:latin typeface="Montserrat"/>
                <a:ea typeface="Montserrat"/>
                <a:cs typeface="Montserrat"/>
                <a:sym typeface="Montserrat"/>
              </a:rPr>
              <a:t>and </a:t>
            </a:r>
            <a:endParaRPr sz="700" dirty="0">
              <a:cs typeface="Arial"/>
              <a:sym typeface="Arial"/>
            </a:endParaRPr>
          </a:p>
        </p:txBody>
      </p:sp>
    </p:spTree>
    <p:extLst>
      <p:ext uri="{BB962C8B-B14F-4D97-AF65-F5344CB8AC3E}">
        <p14:creationId xmlns:p14="http://schemas.microsoft.com/office/powerpoint/2010/main" val="2001390913"/>
      </p:ext>
    </p:extLst>
  </p:cSld>
  <p:clrMapOvr>
    <a:masterClrMapping/>
  </p:clrMapOvr>
  <mc:AlternateContent xmlns:mc="http://schemas.openxmlformats.org/markup-compatibility/2006" xmlns:p14="http://schemas.microsoft.com/office/powerpoint/2010/main">
    <mc:Choice Requires="p14">
      <p:transition spd="slow" p14:dur="2000" advTm="73762"/>
    </mc:Choice>
    <mc:Fallback xmlns="">
      <p:transition spd="slow" advTm="73762"/>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8"/>
          <p:cNvPicPr preferRelativeResize="0"/>
          <p:nvPr/>
        </p:nvPicPr>
        <p:blipFill rotWithShape="1">
          <a:blip r:embed="rId3">
            <a:alphaModFix/>
          </a:blip>
          <a:srcRect/>
          <a:stretch/>
        </p:blipFill>
        <p:spPr>
          <a:xfrm>
            <a:off x="9182637" y="5700591"/>
            <a:ext cx="2880575" cy="1118772"/>
          </a:xfrm>
          <a:prstGeom prst="rect">
            <a:avLst/>
          </a:prstGeom>
          <a:noFill/>
          <a:ln>
            <a:noFill/>
          </a:ln>
        </p:spPr>
      </p:pic>
      <p:sp>
        <p:nvSpPr>
          <p:cNvPr id="127" name="Google Shape;127;p8"/>
          <p:cNvSpPr txBox="1"/>
          <p:nvPr/>
        </p:nvSpPr>
        <p:spPr>
          <a:xfrm>
            <a:off x="5343828" y="553791"/>
            <a:ext cx="1504343"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Methods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8"/>
          <p:cNvSpPr txBox="1"/>
          <p:nvPr/>
        </p:nvSpPr>
        <p:spPr>
          <a:xfrm>
            <a:off x="415625" y="2382475"/>
            <a:ext cx="5419800" cy="4802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Data collection</a:t>
            </a:r>
            <a:r>
              <a:rPr kumimoji="0" lang="en-US"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 pre-post measure for both the treatment and control groups</a:t>
            </a:r>
            <a:endParaRPr kumimoji="0"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Measures: </a:t>
            </a:r>
            <a:r>
              <a:rPr kumimoji="0" lang="en-US"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perceived business management skills, confidence in business practices, access to business support, and leadership efficacy</a:t>
            </a:r>
            <a:r>
              <a:rPr kumimoji="0" lang="en-US" sz="1800" b="0" i="0" u="none" strike="noStrike" kern="0" cap="none" spc="0" normalizeH="0" baseline="0" noProof="0">
                <a:ln>
                  <a:noFill/>
                </a:ln>
                <a:solidFill>
                  <a:srgbClr val="31394D"/>
                </a:solidFill>
                <a:effectLst/>
                <a:uLnTx/>
                <a:uFillTx/>
                <a:latin typeface="Calibri"/>
                <a:ea typeface="Calibri"/>
                <a:cs typeface="Calibri"/>
                <a:sym typeface="Calibri"/>
              </a:rPr>
              <a:t> (</a:t>
            </a:r>
            <a:r>
              <a:rPr kumimoji="0" lang="en-US"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α</a:t>
            </a:r>
            <a:r>
              <a:rPr kumimoji="0" lang="en-US" sz="1800" b="0" i="0" u="none" strike="noStrike" kern="0" cap="none" spc="0" normalizeH="0" baseline="0" noProof="0">
                <a:ln>
                  <a:noFill/>
                </a:ln>
                <a:solidFill>
                  <a:srgbClr val="31394D"/>
                </a:solidFill>
                <a:effectLst/>
                <a:uLnTx/>
                <a:uFillTx/>
                <a:latin typeface="Calibri"/>
                <a:ea typeface="Calibri"/>
                <a:cs typeface="Calibri"/>
                <a:sym typeface="Calibri"/>
              </a:rPr>
              <a:t> </a:t>
            </a:r>
            <a:r>
              <a:rPr kumimoji="0" lang="en-US"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range: 0.74-0.97)</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1394D"/>
              </a:solidFill>
              <a:effectLst/>
              <a:uLnTx/>
              <a:uFillTx/>
              <a:latin typeface="Calibri"/>
              <a:ea typeface="Calibri"/>
              <a:cs typeface="Calibri"/>
              <a:sym typeface="Calibri"/>
            </a:endParaRPr>
          </a:p>
        </p:txBody>
      </p:sp>
      <p:sp>
        <p:nvSpPr>
          <p:cNvPr id="129" name="Google Shape;129;p8"/>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US" sz="3300" dirty="0">
                <a:solidFill>
                  <a:srgbClr val="EDE3DA"/>
                </a:solidFill>
              </a:rPr>
              <a:t>Methods</a:t>
            </a:r>
            <a:endParaRPr sz="3300" dirty="0">
              <a:solidFill>
                <a:srgbClr val="EDE3DA"/>
              </a:solidFill>
            </a:endParaRPr>
          </a:p>
        </p:txBody>
      </p:sp>
      <p:sp>
        <p:nvSpPr>
          <p:cNvPr id="130" name="Google Shape;130;p8"/>
          <p:cNvSpPr txBox="1">
            <a:spLocks noGrp="1"/>
          </p:cNvSpPr>
          <p:nvPr>
            <p:ph type="body" idx="2"/>
          </p:nvPr>
        </p:nvSpPr>
        <p:spPr>
          <a:xfrm>
            <a:off x="6443225" y="2382475"/>
            <a:ext cx="5333100" cy="4101600"/>
          </a:xfrm>
          <a:prstGeom prst="rect">
            <a:avLst/>
          </a:prstGeom>
        </p:spPr>
        <p:txBody>
          <a:bodyPr spcFirstLastPara="1" wrap="square" lIns="121900" tIns="121900" rIns="121900" bIns="121900" anchor="t" anchorCtr="0">
            <a:normAutofit/>
          </a:bodyPr>
          <a:lstStyle/>
          <a:p>
            <a:pPr marL="0" lvl="0" indent="0" algn="l" rtl="0">
              <a:lnSpc>
                <a:spcPct val="200000"/>
              </a:lnSpc>
              <a:spcBef>
                <a:spcPts val="0"/>
              </a:spcBef>
              <a:spcAft>
                <a:spcPts val="0"/>
              </a:spcAft>
              <a:buClr>
                <a:srgbClr val="000000"/>
              </a:buClr>
              <a:buFont typeface="Arial"/>
              <a:buNone/>
            </a:pPr>
            <a:r>
              <a:rPr lang="en-US" sz="1800" b="1">
                <a:solidFill>
                  <a:schemeClr val="dk1"/>
                </a:solidFill>
                <a:latin typeface="Times New Roman"/>
                <a:ea typeface="Times New Roman"/>
                <a:cs typeface="Times New Roman"/>
                <a:sym typeface="Times New Roman"/>
              </a:rPr>
              <a:t>Data analysis: </a:t>
            </a:r>
            <a:endParaRPr sz="1400">
              <a:solidFill>
                <a:srgbClr val="000000"/>
              </a:solidFill>
              <a:latin typeface="Arial"/>
              <a:ea typeface="Arial"/>
              <a:cs typeface="Arial"/>
              <a:sym typeface="Arial"/>
            </a:endParaRPr>
          </a:p>
          <a:p>
            <a:pPr marL="0" lvl="0" indent="0" algn="l" rtl="0">
              <a:lnSpc>
                <a:spcPct val="200000"/>
              </a:lnSpc>
              <a:spcBef>
                <a:spcPts val="0"/>
              </a:spcBef>
              <a:spcAft>
                <a:spcPts val="0"/>
              </a:spcAft>
              <a:buClr>
                <a:srgbClr val="000000"/>
              </a:buClr>
              <a:buFont typeface="Arial"/>
              <a:buNone/>
            </a:pPr>
            <a:r>
              <a:rPr lang="en-US" sz="1800">
                <a:solidFill>
                  <a:schemeClr val="dk1"/>
                </a:solidFill>
                <a:latin typeface="Times New Roman"/>
                <a:ea typeface="Times New Roman"/>
                <a:cs typeface="Times New Roman"/>
                <a:sym typeface="Times New Roman"/>
              </a:rPr>
              <a:t>Descriptive analysis (t-tests and chi-square tests)</a:t>
            </a:r>
            <a:endParaRPr sz="1400">
              <a:solidFill>
                <a:srgbClr val="000000"/>
              </a:solidFill>
              <a:latin typeface="Arial"/>
              <a:ea typeface="Arial"/>
              <a:cs typeface="Arial"/>
              <a:sym typeface="Arial"/>
            </a:endParaRPr>
          </a:p>
          <a:p>
            <a:pPr marL="0" lvl="0" indent="0" algn="l" rtl="0">
              <a:lnSpc>
                <a:spcPct val="200000"/>
              </a:lnSpc>
              <a:spcBef>
                <a:spcPts val="0"/>
              </a:spcBef>
              <a:spcAft>
                <a:spcPts val="0"/>
              </a:spcAft>
              <a:buClr>
                <a:srgbClr val="000000"/>
              </a:buClr>
              <a:buFont typeface="Arial"/>
              <a:buNone/>
            </a:pPr>
            <a:r>
              <a:rPr lang="en-US" sz="1800">
                <a:solidFill>
                  <a:schemeClr val="dk1"/>
                </a:solidFill>
                <a:latin typeface="Times New Roman"/>
                <a:ea typeface="Times New Roman"/>
                <a:cs typeface="Times New Roman"/>
                <a:sym typeface="Times New Roman"/>
              </a:rPr>
              <a:t>ANCOVA to evaluate the effectiveness</a:t>
            </a:r>
            <a:endParaRPr sz="1400">
              <a:solidFill>
                <a:srgbClr val="000000"/>
              </a:solidFill>
              <a:latin typeface="Arial"/>
              <a:ea typeface="Arial"/>
              <a:cs typeface="Arial"/>
              <a:sym typeface="Arial"/>
            </a:endParaRPr>
          </a:p>
          <a:p>
            <a:pPr marL="0" lvl="0" indent="0" algn="l" rtl="0">
              <a:lnSpc>
                <a:spcPct val="200000"/>
              </a:lnSpc>
              <a:spcBef>
                <a:spcPts val="0"/>
              </a:spcBef>
              <a:spcAft>
                <a:spcPts val="0"/>
              </a:spcAft>
              <a:buClr>
                <a:srgbClr val="000000"/>
              </a:buClr>
              <a:buFont typeface="Arial"/>
              <a:buNone/>
            </a:pPr>
            <a:r>
              <a:rPr lang="en-US" sz="1800">
                <a:solidFill>
                  <a:schemeClr val="dk1"/>
                </a:solidFill>
                <a:latin typeface="Times New Roman"/>
                <a:ea typeface="Times New Roman"/>
                <a:cs typeface="Times New Roman"/>
                <a:sym typeface="Times New Roman"/>
              </a:rPr>
              <a:t>Generalized eta squared (</a:t>
            </a:r>
            <a:r>
              <a:rPr lang="en-US" sz="1800">
                <a:solidFill>
                  <a:schemeClr val="dk1"/>
                </a:solidFill>
                <a:highlight>
                  <a:schemeClr val="lt1"/>
                </a:highlight>
                <a:latin typeface="Times New Roman"/>
                <a:ea typeface="Times New Roman"/>
                <a:cs typeface="Times New Roman"/>
                <a:sym typeface="Times New Roman"/>
              </a:rPr>
              <a:t>η</a:t>
            </a:r>
            <a:r>
              <a:rPr lang="en-US" sz="1800" baseline="30000">
                <a:solidFill>
                  <a:schemeClr val="dk1"/>
                </a:solidFill>
                <a:latin typeface="Times New Roman"/>
                <a:ea typeface="Times New Roman"/>
                <a:cs typeface="Times New Roman"/>
                <a:sym typeface="Times New Roman"/>
              </a:rPr>
              <a:t>2</a:t>
            </a:r>
            <a:r>
              <a:rPr lang="en-US" sz="1800" baseline="-25000">
                <a:solidFill>
                  <a:schemeClr val="dk1"/>
                </a:solidFill>
                <a:highlight>
                  <a:schemeClr val="lt1"/>
                </a:highlight>
                <a:latin typeface="Times New Roman"/>
                <a:ea typeface="Times New Roman"/>
                <a:cs typeface="Times New Roman"/>
                <a:sym typeface="Times New Roman"/>
              </a:rPr>
              <a:t>g</a:t>
            </a:r>
            <a:r>
              <a:rPr lang="en-US" sz="1800">
                <a:solidFill>
                  <a:schemeClr val="dk1"/>
                </a:solidFill>
                <a:latin typeface="Times New Roman"/>
                <a:ea typeface="Times New Roman"/>
                <a:cs typeface="Times New Roman"/>
                <a:sym typeface="Times New Roman"/>
              </a:rPr>
              <a:t>) was used for the effect size statistics</a:t>
            </a:r>
            <a:r>
              <a:rPr lang="en-US" sz="1800">
                <a:solidFill>
                  <a:schemeClr val="dk1"/>
                </a:solidFill>
                <a:latin typeface="Calibri"/>
                <a:ea typeface="Calibri"/>
                <a:cs typeface="Calibri"/>
                <a:sym typeface="Calibri"/>
              </a:rPr>
              <a:t> </a:t>
            </a:r>
            <a:endParaRPr sz="1800">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rgbClr val="000000"/>
              </a:buClr>
              <a:buFont typeface="Arial"/>
              <a:buNone/>
            </a:pPr>
            <a:r>
              <a:rPr lang="en-US" sz="1800">
                <a:solidFill>
                  <a:schemeClr val="dk1"/>
                </a:solidFill>
                <a:highlight>
                  <a:schemeClr val="lt1"/>
                </a:highlight>
                <a:latin typeface="Times New Roman"/>
                <a:ea typeface="Times New Roman"/>
                <a:cs typeface="Times New Roman"/>
                <a:sym typeface="Times New Roman"/>
              </a:rPr>
              <a:t>All data analyses were done using R (R Core Team, 2020)</a:t>
            </a:r>
            <a:r>
              <a:rPr lang="en-US" sz="1800">
                <a:solidFill>
                  <a:schemeClr val="dk1"/>
                </a:solidFill>
                <a:latin typeface="Calibri"/>
                <a:ea typeface="Calibri"/>
                <a:cs typeface="Calibri"/>
                <a:sym typeface="Calibri"/>
              </a:rPr>
              <a:t> </a:t>
            </a:r>
            <a:endParaRPr sz="1800">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rgbClr val="000000"/>
              </a:buClr>
              <a:buFont typeface="Arial"/>
              <a:buNone/>
            </a:pPr>
            <a:endParaRPr sz="1800">
              <a:solidFill>
                <a:schemeClr val="dk1"/>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9"/>
          <p:cNvSpPr txBox="1"/>
          <p:nvPr/>
        </p:nvSpPr>
        <p:spPr>
          <a:xfrm>
            <a:off x="5176212" y="309866"/>
            <a:ext cx="2163600" cy="600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a:ln>
                  <a:noFill/>
                </a:ln>
                <a:solidFill>
                  <a:srgbClr val="31394D"/>
                </a:solidFill>
                <a:effectLst/>
                <a:uLnTx/>
                <a:uFillTx/>
                <a:latin typeface="Merriweather"/>
                <a:ea typeface="Merriweather"/>
                <a:cs typeface="Merriweather"/>
                <a:sym typeface="Merriweather"/>
              </a:rPr>
              <a:t>Results</a:t>
            </a:r>
            <a:endParaRPr kumimoji="0" sz="2900" b="0" i="0" u="none" strike="noStrike" kern="0" cap="none" spc="0" normalizeH="0" baseline="0" noProof="0">
              <a:ln>
                <a:noFill/>
              </a:ln>
              <a:solidFill>
                <a:srgbClr val="000000"/>
              </a:solidFill>
              <a:effectLst/>
              <a:uLnTx/>
              <a:uFillTx/>
              <a:latin typeface="Merriweather"/>
              <a:ea typeface="Merriweather"/>
              <a:cs typeface="Merriweather"/>
              <a:sym typeface="Merriweather"/>
            </a:endParaRPr>
          </a:p>
        </p:txBody>
      </p:sp>
      <p:pic>
        <p:nvPicPr>
          <p:cNvPr id="136" name="Google Shape;136;p9"/>
          <p:cNvPicPr preferRelativeResize="0"/>
          <p:nvPr/>
        </p:nvPicPr>
        <p:blipFill rotWithShape="1">
          <a:blip r:embed="rId3">
            <a:alphaModFix/>
          </a:blip>
          <a:srcRect/>
          <a:stretch/>
        </p:blipFill>
        <p:spPr>
          <a:xfrm>
            <a:off x="9182637" y="5700591"/>
            <a:ext cx="2880575" cy="1118772"/>
          </a:xfrm>
          <a:prstGeom prst="rect">
            <a:avLst/>
          </a:prstGeom>
          <a:noFill/>
          <a:ln>
            <a:noFill/>
          </a:ln>
        </p:spPr>
      </p:pic>
      <p:pic>
        <p:nvPicPr>
          <p:cNvPr id="137" name="Google Shape;137;p9" descr="Table&#10;&#10;Description automatically generated"/>
          <p:cNvPicPr preferRelativeResize="0"/>
          <p:nvPr/>
        </p:nvPicPr>
        <p:blipFill rotWithShape="1">
          <a:blip r:embed="rId4">
            <a:alphaModFix/>
          </a:blip>
          <a:srcRect/>
          <a:stretch/>
        </p:blipFill>
        <p:spPr>
          <a:xfrm>
            <a:off x="953036" y="910177"/>
            <a:ext cx="10609973" cy="2398690"/>
          </a:xfrm>
          <a:prstGeom prst="rect">
            <a:avLst/>
          </a:prstGeom>
          <a:noFill/>
          <a:ln>
            <a:noFill/>
          </a:ln>
        </p:spPr>
      </p:pic>
      <p:pic>
        <p:nvPicPr>
          <p:cNvPr id="138" name="Google Shape;138;p9" descr="Chart, box and whisker chart&#10;&#10;Description automatically generated"/>
          <p:cNvPicPr preferRelativeResize="0"/>
          <p:nvPr/>
        </p:nvPicPr>
        <p:blipFill rotWithShape="1">
          <a:blip r:embed="rId5">
            <a:alphaModFix/>
          </a:blip>
          <a:srcRect/>
          <a:stretch/>
        </p:blipFill>
        <p:spPr>
          <a:xfrm>
            <a:off x="1063579" y="3610121"/>
            <a:ext cx="6122831" cy="3007121"/>
          </a:xfrm>
          <a:prstGeom prst="rect">
            <a:avLst/>
          </a:prstGeom>
          <a:noFill/>
          <a:ln>
            <a:noFill/>
          </a:ln>
        </p:spPr>
      </p:pic>
      <p:sp>
        <p:nvSpPr>
          <p:cNvPr id="139" name="Google Shape;139;p9"/>
          <p:cNvSpPr txBox="1"/>
          <p:nvPr/>
        </p:nvSpPr>
        <p:spPr>
          <a:xfrm>
            <a:off x="7480092" y="3942557"/>
            <a:ext cx="4801158" cy="17542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EDE3DA"/>
                </a:solidFill>
                <a:effectLst/>
                <a:uLnTx/>
                <a:uFillTx/>
                <a:latin typeface="Times New Roman"/>
                <a:ea typeface="Times New Roman"/>
                <a:cs typeface="Times New Roman"/>
                <a:sym typeface="Times New Roman"/>
              </a:rPr>
              <a:t>sig：business</a:t>
            </a:r>
            <a:r>
              <a:rPr kumimoji="0" lang="en-US" sz="1800" b="0" i="0" u="none" strike="noStrike" kern="0" cap="none" spc="0" normalizeH="0" baseline="0" noProof="0" dirty="0">
                <a:ln>
                  <a:noFill/>
                </a:ln>
                <a:solidFill>
                  <a:srgbClr val="EDE3DA"/>
                </a:solidFill>
                <a:effectLst/>
                <a:uLnTx/>
                <a:uFillTx/>
                <a:latin typeface="Times New Roman"/>
                <a:ea typeface="Times New Roman"/>
                <a:cs typeface="Times New Roman"/>
                <a:sym typeface="Times New Roman"/>
              </a:rPr>
              <a:t> management </a:t>
            </a:r>
            <a:r>
              <a:rPr kumimoji="0" lang="en-US" sz="1800" b="0" i="0" u="none" strike="noStrike" kern="0" cap="none" spc="0" normalizeH="0" baseline="0" noProof="0" dirty="0" err="1">
                <a:ln>
                  <a:noFill/>
                </a:ln>
                <a:solidFill>
                  <a:srgbClr val="EDE3DA"/>
                </a:solidFill>
                <a:effectLst/>
                <a:uLnTx/>
                <a:uFillTx/>
                <a:latin typeface="Times New Roman"/>
                <a:ea typeface="Times New Roman"/>
                <a:cs typeface="Times New Roman"/>
                <a:sym typeface="Times New Roman"/>
              </a:rPr>
              <a:t>skills（</a:t>
            </a:r>
            <a:r>
              <a:rPr kumimoji="0" lang="en-US" sz="1800" b="0" i="1" u="none" strike="noStrike" kern="0" cap="none" spc="0" normalizeH="0" baseline="0" noProof="0" dirty="0" err="1">
                <a:ln>
                  <a:noFill/>
                </a:ln>
                <a:solidFill>
                  <a:srgbClr val="EDE3DA"/>
                </a:solidFill>
                <a:effectLst/>
                <a:uLnTx/>
                <a:uFillTx/>
                <a:latin typeface="Times New Roman"/>
                <a:ea typeface="Times New Roman"/>
                <a:cs typeface="Times New Roman"/>
                <a:sym typeface="Times New Roman"/>
              </a:rPr>
              <a:t>ES</a:t>
            </a:r>
            <a:r>
              <a:rPr kumimoji="0" lang="en-US" sz="1800" b="0" i="0" u="none" strike="noStrike" kern="0" cap="none" spc="0" normalizeH="0" baseline="0" noProof="0" dirty="0">
                <a:ln>
                  <a:noFill/>
                </a:ln>
                <a:solidFill>
                  <a:srgbClr val="EDE3DA"/>
                </a:solidFill>
                <a:effectLst/>
                <a:uLnTx/>
                <a:uFillTx/>
                <a:latin typeface="Times New Roman"/>
                <a:ea typeface="Times New Roman"/>
                <a:cs typeface="Times New Roman"/>
                <a:sym typeface="Times New Roman"/>
              </a:rPr>
              <a:t>=0.27）</a:t>
            </a:r>
            <a:endParaRPr kumimoji="0" sz="1800" b="0" i="0" u="none" strike="noStrike" kern="0" cap="none" spc="0" normalizeH="0" baseline="0" noProof="0" dirty="0">
              <a:ln>
                <a:noFill/>
              </a:ln>
              <a:solidFill>
                <a:srgbClr val="EDE3DA"/>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EDE3DA"/>
                </a:solidFill>
                <a:effectLst/>
                <a:uLnTx/>
                <a:uFillTx/>
                <a:latin typeface="Times New Roman"/>
                <a:ea typeface="Times New Roman"/>
                <a:cs typeface="Times New Roman"/>
                <a:sym typeface="Times New Roman"/>
              </a:rPr>
              <a:t> &amp; confidence in business practices （</a:t>
            </a:r>
            <a:r>
              <a:rPr kumimoji="0" lang="en-US" sz="1800" b="0" i="1" u="none" strike="noStrike" kern="0" cap="none" spc="0" normalizeH="0" baseline="0" noProof="0" dirty="0">
                <a:ln>
                  <a:noFill/>
                </a:ln>
                <a:solidFill>
                  <a:srgbClr val="EDE3DA"/>
                </a:solidFill>
                <a:effectLst/>
                <a:uLnTx/>
                <a:uFillTx/>
                <a:latin typeface="Times New Roman"/>
                <a:ea typeface="Times New Roman"/>
                <a:cs typeface="Times New Roman"/>
                <a:sym typeface="Times New Roman"/>
              </a:rPr>
              <a:t>ES</a:t>
            </a:r>
            <a:r>
              <a:rPr kumimoji="0" lang="en-US" sz="1800" b="0" i="0" u="none" strike="noStrike" kern="0" cap="none" spc="0" normalizeH="0" baseline="0" noProof="0" dirty="0">
                <a:ln>
                  <a:noFill/>
                </a:ln>
                <a:solidFill>
                  <a:srgbClr val="EDE3DA"/>
                </a:solidFill>
                <a:effectLst/>
                <a:uLnTx/>
                <a:uFillTx/>
                <a:latin typeface="Times New Roman"/>
                <a:ea typeface="Times New Roman"/>
                <a:cs typeface="Times New Roman"/>
                <a:sym typeface="Times New Roman"/>
              </a:rPr>
              <a:t>=0.21）</a:t>
            </a:r>
            <a:endParaRPr kumimoji="0" sz="1800" b="0" i="0" u="none" strike="noStrike" kern="0" cap="none" spc="0" normalizeH="0" baseline="0" noProof="0" dirty="0">
              <a:ln>
                <a:noFill/>
              </a:ln>
              <a:solidFill>
                <a:srgbClr val="EDE3DA"/>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EDE3DA"/>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EDE3DA"/>
                </a:solidFill>
                <a:effectLst/>
                <a:uLnTx/>
                <a:uFillTx/>
                <a:latin typeface="Times New Roman"/>
                <a:ea typeface="Times New Roman"/>
                <a:cs typeface="Times New Roman"/>
                <a:sym typeface="Times New Roman"/>
              </a:rPr>
              <a:t>no significant group differences were found regarding participants’ access to business support and leadership efficacy</a:t>
            </a:r>
            <a:r>
              <a:rPr kumimoji="0" lang="en-US" sz="1800" b="0" i="0" u="none" strike="noStrike" kern="0" cap="none" spc="0" normalizeH="0" baseline="0" noProof="0" dirty="0">
                <a:ln>
                  <a:noFill/>
                </a:ln>
                <a:solidFill>
                  <a:srgbClr val="EDE3DA"/>
                </a:solidFill>
                <a:effectLst/>
                <a:uLnTx/>
                <a:uFillTx/>
                <a:latin typeface="Calibri"/>
                <a:ea typeface="Calibri"/>
                <a:cs typeface="Calibri"/>
                <a:sym typeface="Calibri"/>
              </a:rPr>
              <a:t> </a:t>
            </a:r>
            <a:endParaRPr kumimoji="0" sz="1800" b="0" i="0" u="none" strike="noStrike" kern="0" cap="none" spc="0" normalizeH="0" baseline="0" noProof="0" dirty="0">
              <a:ln>
                <a:noFill/>
              </a:ln>
              <a:solidFill>
                <a:srgbClr val="EDE3DA"/>
              </a:solidFill>
              <a:effectLst/>
              <a:uLnTx/>
              <a:uFillTx/>
              <a:latin typeface="Calibri"/>
              <a:ea typeface="Calibri"/>
              <a:cs typeface="Calibri"/>
              <a:sym typeface="Calibri"/>
            </a:endParaRPr>
          </a:p>
        </p:txBody>
      </p:sp>
      <p:sp>
        <p:nvSpPr>
          <p:cNvPr id="140" name="Google Shape;140;p9"/>
          <p:cNvSpPr txBox="1"/>
          <p:nvPr/>
        </p:nvSpPr>
        <p:spPr>
          <a:xfrm>
            <a:off x="6219922" y="6208469"/>
            <a:ext cx="86288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SBIC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9"/>
          <p:cNvSpPr txBox="1"/>
          <p:nvPr/>
        </p:nvSpPr>
        <p:spPr>
          <a:xfrm>
            <a:off x="2905222" y="6214212"/>
            <a:ext cx="86288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31394D"/>
                </a:solidFill>
                <a:effectLst/>
                <a:uLnTx/>
                <a:uFillTx/>
                <a:latin typeface="Times New Roman"/>
                <a:ea typeface="Times New Roman"/>
                <a:cs typeface="Times New Roman"/>
                <a:sym typeface="Times New Roman"/>
              </a:rPr>
              <a:t>SBIC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0"/>
          <p:cNvSpPr txBox="1"/>
          <p:nvPr/>
        </p:nvSpPr>
        <p:spPr>
          <a:xfrm>
            <a:off x="1356650" y="2913075"/>
            <a:ext cx="2624100" cy="600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a:ln>
                  <a:noFill/>
                </a:ln>
                <a:solidFill>
                  <a:srgbClr val="EDE3DA"/>
                </a:solidFill>
                <a:effectLst/>
                <a:uLnTx/>
                <a:uFillTx/>
                <a:latin typeface="Merriweather"/>
                <a:ea typeface="Merriweather"/>
                <a:cs typeface="Merriweather"/>
                <a:sym typeface="Merriweather"/>
              </a:rPr>
              <a:t>Discussion</a:t>
            </a:r>
            <a:endParaRPr kumimoji="0" sz="2900" b="0" i="0" u="none" strike="noStrike" kern="0" cap="none" spc="0" normalizeH="0" baseline="0" noProof="0">
              <a:ln>
                <a:noFill/>
              </a:ln>
              <a:solidFill>
                <a:srgbClr val="EDE3DA"/>
              </a:solidFill>
              <a:effectLst/>
              <a:uLnTx/>
              <a:uFillTx/>
              <a:latin typeface="Merriweather"/>
              <a:ea typeface="Merriweather"/>
              <a:cs typeface="Merriweather"/>
              <a:sym typeface="Merriweather"/>
            </a:endParaRPr>
          </a:p>
        </p:txBody>
      </p:sp>
      <p:pic>
        <p:nvPicPr>
          <p:cNvPr id="147" name="Google Shape;147;p10"/>
          <p:cNvPicPr preferRelativeResize="0"/>
          <p:nvPr/>
        </p:nvPicPr>
        <p:blipFill rotWithShape="1">
          <a:blip r:embed="rId3">
            <a:alphaModFix/>
          </a:blip>
          <a:srcRect/>
          <a:stretch/>
        </p:blipFill>
        <p:spPr>
          <a:xfrm>
            <a:off x="9182637" y="5700591"/>
            <a:ext cx="2880575" cy="1118772"/>
          </a:xfrm>
          <a:prstGeom prst="rect">
            <a:avLst/>
          </a:prstGeom>
          <a:noFill/>
          <a:ln>
            <a:noFill/>
          </a:ln>
        </p:spPr>
      </p:pic>
      <p:sp>
        <p:nvSpPr>
          <p:cNvPr id="148" name="Google Shape;148;p10"/>
          <p:cNvSpPr txBox="1"/>
          <p:nvPr/>
        </p:nvSpPr>
        <p:spPr>
          <a:xfrm>
            <a:off x="5230250" y="1196000"/>
            <a:ext cx="6301200" cy="452520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002F4A"/>
              </a:buClr>
              <a:buSzPts val="1800"/>
              <a:buFont typeface="Arial"/>
              <a:buChar char="•"/>
              <a:tabLst/>
              <a:defRPr/>
            </a:pPr>
            <a:r>
              <a:rPr kumimoji="0" lang="en-US" sz="1800" b="0" i="0" u="none" strike="noStrike" kern="0" cap="none" spc="0" normalizeH="0" baseline="0" noProof="0">
                <a:ln>
                  <a:noFill/>
                </a:ln>
                <a:solidFill>
                  <a:srgbClr val="002F4A"/>
                </a:solidFill>
                <a:effectLst/>
                <a:uLnTx/>
                <a:uFillTx/>
                <a:latin typeface="Times New Roman"/>
                <a:ea typeface="Times New Roman"/>
                <a:cs typeface="Times New Roman"/>
                <a:sym typeface="Times New Roman"/>
              </a:rPr>
              <a:t>the first RCT study to test the effectiveness of business training specific to the ECE context.</a:t>
            </a:r>
            <a:endParaRPr kumimoji="0" sz="1400" b="0" i="0" u="none" strike="noStrike" kern="0" cap="none" spc="0" normalizeH="0" baseline="0" noProof="0">
              <a:ln>
                <a:noFill/>
              </a:ln>
              <a:solidFill>
                <a:srgbClr val="002F4A"/>
              </a:solidFill>
              <a:effectLst/>
              <a:uLnTx/>
              <a:uFillTx/>
              <a:latin typeface="Arial"/>
              <a:cs typeface="Arial"/>
              <a:sym typeface="Arial"/>
            </a:endParaRPr>
          </a:p>
          <a:p>
            <a:pPr marL="285750" marR="0" lvl="0" indent="-171450" algn="l" defTabSz="914400" rtl="0" eaLnBrk="1" fontAlgn="auto" latinLnBrk="0" hangingPunct="1">
              <a:lnSpc>
                <a:spcPct val="100000"/>
              </a:lnSpc>
              <a:spcBef>
                <a:spcPts val="0"/>
              </a:spcBef>
              <a:spcAft>
                <a:spcPts val="0"/>
              </a:spcAft>
              <a:buClr>
                <a:srgbClr val="31394D"/>
              </a:buClr>
              <a:buSzPts val="1800"/>
              <a:buFont typeface="Arial"/>
              <a:buNone/>
              <a:tabLst/>
              <a:defRPr/>
            </a:pPr>
            <a:endParaRPr kumimoji="0" sz="1800" b="0" i="0" u="none" strike="noStrike" kern="0" cap="none" spc="0" normalizeH="0" baseline="0" noProof="0">
              <a:ln>
                <a:noFill/>
              </a:ln>
              <a:solidFill>
                <a:srgbClr val="002F4A"/>
              </a:solidFill>
              <a:effectLst/>
              <a:uLnTx/>
              <a:uFillTx/>
              <a:latin typeface="Times New Roman"/>
              <a:ea typeface="Times New Roman"/>
              <a:cs typeface="Times New Roman"/>
              <a:sym typeface="Times New Roman"/>
            </a:endParaRPr>
          </a:p>
          <a:p>
            <a:pPr marL="285750" marR="0" lvl="0" indent="-285750" algn="l" defTabSz="914400" rtl="0" eaLnBrk="1" fontAlgn="auto" latinLnBrk="0" hangingPunct="1">
              <a:lnSpc>
                <a:spcPct val="100000"/>
              </a:lnSpc>
              <a:spcBef>
                <a:spcPts val="0"/>
              </a:spcBef>
              <a:spcAft>
                <a:spcPts val="0"/>
              </a:spcAft>
              <a:buClr>
                <a:srgbClr val="002F4A"/>
              </a:buClr>
              <a:buSzPts val="1800"/>
              <a:buFont typeface="Arial"/>
              <a:buChar char="•"/>
              <a:tabLst/>
              <a:defRPr/>
            </a:pPr>
            <a:r>
              <a:rPr kumimoji="0" lang="en-US" sz="1800" b="0" i="0" u="none" strike="noStrike" kern="0" cap="none" spc="0" normalizeH="0" baseline="0" noProof="0">
                <a:ln>
                  <a:noFill/>
                </a:ln>
                <a:solidFill>
                  <a:srgbClr val="002F4A"/>
                </a:solidFill>
                <a:effectLst/>
                <a:uLnTx/>
                <a:uFillTx/>
                <a:latin typeface="Times New Roman"/>
                <a:ea typeface="Times New Roman"/>
                <a:cs typeface="Times New Roman"/>
                <a:sym typeface="Times New Roman"/>
              </a:rPr>
              <a:t>showed the effectiveness of the SBIC on ECE leaders’ perceived business management skills and confidence in business practices. </a:t>
            </a:r>
            <a:r>
              <a:rPr kumimoji="0" lang="en-US" sz="1800" b="0" i="0" u="none" strike="noStrike" kern="0" cap="none" spc="0" normalizeH="0" baseline="0" noProof="0">
                <a:ln>
                  <a:noFill/>
                </a:ln>
                <a:solidFill>
                  <a:srgbClr val="002F4A"/>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2F4A"/>
              </a:solidFill>
              <a:effectLst/>
              <a:uLnTx/>
              <a:uFillTx/>
              <a:latin typeface="Arial"/>
              <a:cs typeface="Arial"/>
              <a:sym typeface="Arial"/>
            </a:endParaRPr>
          </a:p>
          <a:p>
            <a:pPr marL="285750" marR="0" lvl="0" indent="-171450" algn="l" defTabSz="914400" rtl="0" eaLnBrk="1" fontAlgn="auto" latinLnBrk="0" hangingPunct="1">
              <a:lnSpc>
                <a:spcPct val="100000"/>
              </a:lnSpc>
              <a:spcBef>
                <a:spcPts val="0"/>
              </a:spcBef>
              <a:spcAft>
                <a:spcPts val="0"/>
              </a:spcAft>
              <a:buClr>
                <a:srgbClr val="31394D"/>
              </a:buClr>
              <a:buSzPts val="1800"/>
              <a:buFont typeface="Arial"/>
              <a:buNone/>
              <a:tabLst/>
              <a:defRPr/>
            </a:pPr>
            <a:endParaRPr kumimoji="0" sz="1800" b="0" i="0" u="none" strike="noStrike" kern="0" cap="none" spc="0" normalizeH="0" baseline="0" noProof="0">
              <a:ln>
                <a:noFill/>
              </a:ln>
              <a:solidFill>
                <a:srgbClr val="002F4A"/>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2F4A"/>
              </a:buClr>
              <a:buSzPts val="1800"/>
              <a:buFont typeface="Arial"/>
              <a:buChar char="•"/>
              <a:tabLst/>
              <a:defRPr/>
            </a:pPr>
            <a:r>
              <a:rPr kumimoji="0" lang="en-US" sz="1800" b="0" i="0" u="none" strike="noStrike" kern="0" cap="none" spc="0" normalizeH="0" baseline="0" noProof="0">
                <a:ln>
                  <a:noFill/>
                </a:ln>
                <a:solidFill>
                  <a:srgbClr val="002F4A"/>
                </a:solidFill>
                <a:effectLst/>
                <a:uLnTx/>
                <a:uFillTx/>
                <a:latin typeface="Times New Roman"/>
                <a:ea typeface="Times New Roman"/>
                <a:cs typeface="Times New Roman"/>
                <a:sym typeface="Times New Roman"/>
              </a:rPr>
              <a:t>access to business support and leadership efficacy did not vary between the SBIC and control groups. One plausible explanation is that gaining access to business support systems and developing leadership may take longer than the 14-week window. Another explanation might be that the learning activities of the SBIC intervention appeared more focused on business knowledge and skills than leadership. </a:t>
            </a:r>
            <a:endParaRPr kumimoji="0" sz="1400" b="0" i="0" u="none" strike="noStrike" kern="0" cap="none" spc="0" normalizeH="0" baseline="0" noProof="0">
              <a:ln>
                <a:noFill/>
              </a:ln>
              <a:solidFill>
                <a:srgbClr val="002F4A"/>
              </a:solidFill>
              <a:effectLst/>
              <a:uLnTx/>
              <a:uFillTx/>
              <a:latin typeface="Arial"/>
              <a:cs typeface="Arial"/>
              <a:sym typeface="Arial"/>
            </a:endParaRPr>
          </a:p>
          <a:p>
            <a:pPr marL="285750" marR="0" lvl="0" indent="-171450" algn="l" defTabSz="914400" rtl="0" eaLnBrk="1" fontAlgn="auto" latinLnBrk="0" hangingPunct="1">
              <a:lnSpc>
                <a:spcPct val="100000"/>
              </a:lnSpc>
              <a:spcBef>
                <a:spcPts val="0"/>
              </a:spcBef>
              <a:spcAft>
                <a:spcPts val="0"/>
              </a:spcAft>
              <a:buClr>
                <a:srgbClr val="31394D"/>
              </a:buClr>
              <a:buSzPts val="1800"/>
              <a:buFont typeface="Arial"/>
              <a:buNone/>
              <a:tabLst/>
              <a:defRPr/>
            </a:pPr>
            <a:endParaRPr kumimoji="0" sz="1800" b="0" i="0" u="none" strike="noStrike" kern="0" cap="none" spc="0" normalizeH="0" baseline="0" noProof="0">
              <a:ln>
                <a:noFill/>
              </a:ln>
              <a:solidFill>
                <a:srgbClr val="002F4A"/>
              </a:solidFill>
              <a:effectLst/>
              <a:uLnTx/>
              <a:uFillTx/>
              <a:latin typeface="Times New Roman"/>
              <a:ea typeface="Times New Roman"/>
              <a:cs typeface="Times New Roman"/>
              <a:sym typeface="Times New Roman"/>
            </a:endParaRPr>
          </a:p>
          <a:p>
            <a:pPr marL="285750" marR="0" lvl="0" indent="-285750" algn="l" defTabSz="914400" rtl="0" eaLnBrk="1" fontAlgn="auto" latinLnBrk="0" hangingPunct="1">
              <a:lnSpc>
                <a:spcPct val="100000"/>
              </a:lnSpc>
              <a:spcBef>
                <a:spcPts val="0"/>
              </a:spcBef>
              <a:spcAft>
                <a:spcPts val="0"/>
              </a:spcAft>
              <a:buClr>
                <a:srgbClr val="002F4A"/>
              </a:buClr>
              <a:buSzPts val="1800"/>
              <a:buFont typeface="Arial"/>
              <a:buChar char="•"/>
              <a:tabLst/>
              <a:defRPr/>
            </a:pPr>
            <a:r>
              <a:rPr kumimoji="0" lang="en-US" sz="1800" b="0" i="0" u="none" strike="noStrike" kern="0" cap="none" spc="0" normalizeH="0" baseline="0" noProof="0">
                <a:ln>
                  <a:noFill/>
                </a:ln>
                <a:solidFill>
                  <a:srgbClr val="002F4A"/>
                </a:solidFill>
                <a:effectLst/>
                <a:uLnTx/>
                <a:uFillTx/>
                <a:latin typeface="Times New Roman"/>
                <a:ea typeface="Times New Roman"/>
                <a:cs typeface="Times New Roman"/>
                <a:sym typeface="Times New Roman"/>
              </a:rPr>
              <a:t>limitation: assess the long-term effects; measurement</a:t>
            </a:r>
            <a:endParaRPr kumimoji="0" sz="1800" b="0" i="0" u="none" strike="noStrike" kern="0" cap="none" spc="0" normalizeH="0" baseline="0" noProof="0">
              <a:ln>
                <a:noFill/>
              </a:ln>
              <a:solidFill>
                <a:srgbClr val="002F4A"/>
              </a:solidFill>
              <a:effectLst/>
              <a:uLnTx/>
              <a:uFillTx/>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1"/>
          <p:cNvSpPr txBox="1"/>
          <p:nvPr/>
        </p:nvSpPr>
        <p:spPr>
          <a:xfrm>
            <a:off x="4744225" y="720500"/>
            <a:ext cx="2703600" cy="600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a:ln>
                  <a:noFill/>
                </a:ln>
                <a:solidFill>
                  <a:srgbClr val="EDE3DA"/>
                </a:solidFill>
                <a:effectLst/>
                <a:uLnTx/>
                <a:uFillTx/>
                <a:latin typeface="Merriweather"/>
                <a:ea typeface="Merriweather"/>
                <a:cs typeface="Merriweather"/>
                <a:sym typeface="Merriweather"/>
              </a:rPr>
              <a:t>Implication</a:t>
            </a:r>
            <a:endParaRPr kumimoji="0" sz="2900" b="0" i="0" u="none" strike="noStrike" kern="0" cap="none" spc="0" normalizeH="0" baseline="0" noProof="0">
              <a:ln>
                <a:noFill/>
              </a:ln>
              <a:solidFill>
                <a:srgbClr val="EDE3DA"/>
              </a:solidFill>
              <a:effectLst/>
              <a:uLnTx/>
              <a:uFillTx/>
              <a:latin typeface="Merriweather"/>
              <a:ea typeface="Merriweather"/>
              <a:cs typeface="Merriweather"/>
              <a:sym typeface="Merriweather"/>
            </a:endParaRPr>
          </a:p>
        </p:txBody>
      </p:sp>
      <p:pic>
        <p:nvPicPr>
          <p:cNvPr id="154" name="Google Shape;154;p11"/>
          <p:cNvPicPr preferRelativeResize="0"/>
          <p:nvPr/>
        </p:nvPicPr>
        <p:blipFill rotWithShape="1">
          <a:blip r:embed="rId3">
            <a:alphaModFix/>
          </a:blip>
          <a:srcRect/>
          <a:stretch/>
        </p:blipFill>
        <p:spPr>
          <a:xfrm>
            <a:off x="9182637" y="5700591"/>
            <a:ext cx="2880575" cy="1118772"/>
          </a:xfrm>
          <a:prstGeom prst="rect">
            <a:avLst/>
          </a:prstGeom>
          <a:noFill/>
          <a:ln>
            <a:noFill/>
          </a:ln>
        </p:spPr>
      </p:pic>
      <p:sp>
        <p:nvSpPr>
          <p:cNvPr id="155" name="Google Shape;155;p11"/>
          <p:cNvSpPr txBox="1"/>
          <p:nvPr/>
        </p:nvSpPr>
        <p:spPr>
          <a:xfrm>
            <a:off x="1126067" y="1320800"/>
            <a:ext cx="9939900" cy="4525200"/>
          </a:xfrm>
          <a:prstGeom prst="rect">
            <a:avLst/>
          </a:prstGeom>
          <a:noFill/>
          <a:ln>
            <a:noFill/>
          </a:ln>
        </p:spPr>
        <p:txBody>
          <a:bodyPr spcFirstLastPara="1" wrap="square" lIns="91425" tIns="45700" rIns="91425" bIns="45700" anchor="t" anchorCtr="0">
            <a:spAutoFit/>
          </a:bodyPr>
          <a:lstStyle/>
          <a:p>
            <a:pPr marL="285750" marR="0" lvl="0" indent="-171450" algn="l" defTabSz="914400" rtl="0" eaLnBrk="1" fontAlgn="auto" latinLnBrk="0" hangingPunct="1">
              <a:lnSpc>
                <a:spcPct val="100000"/>
              </a:lnSpc>
              <a:spcBef>
                <a:spcPts val="0"/>
              </a:spcBef>
              <a:spcAft>
                <a:spcPts val="0"/>
              </a:spcAft>
              <a:buClr>
                <a:srgbClr val="31394D"/>
              </a:buClr>
              <a:buSzPts val="1800"/>
              <a:buFont typeface="Arial"/>
              <a:buNone/>
              <a:tabLst/>
              <a:defRPr/>
            </a:pPr>
            <a:endParaRPr kumimoji="0" sz="1800" b="0" i="0" u="none" strike="noStrike" kern="0" cap="none" spc="0" normalizeH="0" baseline="0" noProof="0">
              <a:ln>
                <a:noFill/>
              </a:ln>
              <a:solidFill>
                <a:srgbClr val="EDE3DA"/>
              </a:solidFill>
              <a:effectLst/>
              <a:uLnTx/>
              <a:uFillTx/>
              <a:latin typeface="Times"/>
              <a:ea typeface="Times"/>
              <a:cs typeface="Times"/>
              <a:sym typeface="Times"/>
            </a:endParaRPr>
          </a:p>
          <a:p>
            <a:pPr marL="285750" marR="0" lvl="0" indent="-285750" algn="l" defTabSz="914400" rtl="0" eaLnBrk="1" fontAlgn="auto" latinLnBrk="0" hangingPunct="1">
              <a:lnSpc>
                <a:spcPct val="100000"/>
              </a:lnSpc>
              <a:spcBef>
                <a:spcPts val="0"/>
              </a:spcBef>
              <a:spcAft>
                <a:spcPts val="0"/>
              </a:spcAft>
              <a:buClr>
                <a:srgbClr val="EDE3DA"/>
              </a:buClr>
              <a:buSzPts val="1800"/>
              <a:buFont typeface="Arial"/>
              <a:buChar char="•"/>
              <a:tabLst/>
              <a:defRPr/>
            </a:pPr>
            <a:r>
              <a:rPr kumimoji="0" lang="en-US" sz="1800" b="0" i="0" u="none" strike="noStrike" kern="0" cap="none" spc="0" normalizeH="0" baseline="0" noProof="0">
                <a:ln>
                  <a:noFill/>
                </a:ln>
                <a:solidFill>
                  <a:srgbClr val="EDE3DA"/>
                </a:solidFill>
                <a:effectLst/>
                <a:uLnTx/>
                <a:uFillTx/>
                <a:latin typeface="Times"/>
                <a:ea typeface="Times"/>
                <a:cs typeface="Times"/>
                <a:sym typeface="Times"/>
              </a:rPr>
              <a:t>Policy makers should devote more resources and on-going training opportunities to ECE providers serving high-poverty communities to support strong and sustainable business practices that are the foundation for high quality ECE.</a:t>
            </a:r>
            <a:endParaRPr kumimoji="0" sz="1400" b="0" i="0" u="none" strike="noStrike" kern="0" cap="none" spc="0" normalizeH="0" baseline="0" noProof="0">
              <a:ln>
                <a:noFill/>
              </a:ln>
              <a:solidFill>
                <a:srgbClr val="EDE3DA"/>
              </a:solidFill>
              <a:effectLst/>
              <a:uLnTx/>
              <a:uFillTx/>
              <a:latin typeface="Arial"/>
              <a:cs typeface="Arial"/>
              <a:sym typeface="Arial"/>
            </a:endParaRPr>
          </a:p>
          <a:p>
            <a:pPr marL="285750" marR="0" lvl="0" indent="-171450" algn="l" defTabSz="914400" rtl="0" eaLnBrk="1" fontAlgn="auto" latinLnBrk="0" hangingPunct="1">
              <a:lnSpc>
                <a:spcPct val="100000"/>
              </a:lnSpc>
              <a:spcBef>
                <a:spcPts val="0"/>
              </a:spcBef>
              <a:spcAft>
                <a:spcPts val="0"/>
              </a:spcAft>
              <a:buClr>
                <a:srgbClr val="31394D"/>
              </a:buClr>
              <a:buSzPts val="1800"/>
              <a:buFont typeface="Arial"/>
              <a:buNone/>
              <a:tabLst/>
              <a:defRPr/>
            </a:pPr>
            <a:endParaRPr kumimoji="0" sz="1800" b="0" i="0" u="none" strike="noStrike" kern="0" cap="none" spc="0" normalizeH="0" baseline="0" noProof="0">
              <a:ln>
                <a:noFill/>
              </a:ln>
              <a:solidFill>
                <a:srgbClr val="EDE3DA"/>
              </a:solidFill>
              <a:effectLst/>
              <a:uLnTx/>
              <a:uFillTx/>
              <a:latin typeface="Times"/>
              <a:ea typeface="Times"/>
              <a:cs typeface="Times"/>
              <a:sym typeface="Times"/>
            </a:endParaRPr>
          </a:p>
          <a:p>
            <a:pPr marL="285750" marR="0" lvl="0" indent="-285750" algn="l" defTabSz="914400" rtl="0" eaLnBrk="1" fontAlgn="auto" latinLnBrk="0" hangingPunct="1">
              <a:lnSpc>
                <a:spcPct val="100000"/>
              </a:lnSpc>
              <a:spcBef>
                <a:spcPts val="0"/>
              </a:spcBef>
              <a:spcAft>
                <a:spcPts val="0"/>
              </a:spcAft>
              <a:buClr>
                <a:srgbClr val="EDE3DA"/>
              </a:buClr>
              <a:buSzPts val="1800"/>
              <a:buFont typeface="Arial"/>
              <a:buChar char="•"/>
              <a:tabLst/>
              <a:defRPr/>
            </a:pPr>
            <a:r>
              <a:rPr kumimoji="0" lang="en-US" sz="1800" b="0" i="0" u="none" strike="noStrike" kern="0" cap="none" spc="0" normalizeH="0" baseline="0" noProof="0">
                <a:ln>
                  <a:noFill/>
                </a:ln>
                <a:solidFill>
                  <a:srgbClr val="EDE3DA"/>
                </a:solidFill>
                <a:effectLst/>
                <a:uLnTx/>
                <a:uFillTx/>
                <a:latin typeface="Times"/>
                <a:ea typeface="Times"/>
                <a:cs typeface="Times"/>
                <a:sym typeface="Times"/>
              </a:rPr>
              <a:t>Professional development activities for the ECE business owners should utilize adult learning activities that are relevant, hands-on, and focused on practical issues and building support networks that can promote sustained improvement.</a:t>
            </a:r>
            <a:endParaRPr kumimoji="0" sz="1400" b="0" i="0" u="none" strike="noStrike" kern="0" cap="none" spc="0" normalizeH="0" baseline="0" noProof="0">
              <a:ln>
                <a:noFill/>
              </a:ln>
              <a:solidFill>
                <a:srgbClr val="EDE3DA"/>
              </a:solidFill>
              <a:effectLst/>
              <a:uLnTx/>
              <a:uFillTx/>
              <a:latin typeface="Arial"/>
              <a:cs typeface="Arial"/>
              <a:sym typeface="Arial"/>
            </a:endParaRPr>
          </a:p>
          <a:p>
            <a:pPr marL="285750" marR="0" lvl="0" indent="-171450" algn="l" defTabSz="914400" rtl="0" eaLnBrk="1" fontAlgn="auto" latinLnBrk="0" hangingPunct="1">
              <a:lnSpc>
                <a:spcPct val="100000"/>
              </a:lnSpc>
              <a:spcBef>
                <a:spcPts val="0"/>
              </a:spcBef>
              <a:spcAft>
                <a:spcPts val="0"/>
              </a:spcAft>
              <a:buClr>
                <a:srgbClr val="31394D"/>
              </a:buClr>
              <a:buSzPts val="1800"/>
              <a:buFont typeface="Arial"/>
              <a:buNone/>
              <a:tabLst/>
              <a:defRPr/>
            </a:pPr>
            <a:endParaRPr kumimoji="0" sz="1800" b="0" i="0" u="none" strike="noStrike" kern="0" cap="none" spc="0" normalizeH="0" baseline="0" noProof="0">
              <a:ln>
                <a:noFill/>
              </a:ln>
              <a:solidFill>
                <a:srgbClr val="EDE3DA"/>
              </a:solidFill>
              <a:effectLst/>
              <a:uLnTx/>
              <a:uFillTx/>
              <a:latin typeface="Times"/>
              <a:ea typeface="Times"/>
              <a:cs typeface="Times"/>
              <a:sym typeface="Times"/>
            </a:endParaRPr>
          </a:p>
          <a:p>
            <a:pPr marL="285750" marR="0" lvl="0" indent="-171450" algn="l" defTabSz="914400" rtl="0" eaLnBrk="1" fontAlgn="auto" latinLnBrk="0" hangingPunct="1">
              <a:lnSpc>
                <a:spcPct val="100000"/>
              </a:lnSpc>
              <a:spcBef>
                <a:spcPts val="0"/>
              </a:spcBef>
              <a:spcAft>
                <a:spcPts val="0"/>
              </a:spcAft>
              <a:buClr>
                <a:srgbClr val="31394D"/>
              </a:buClr>
              <a:buSzPts val="1800"/>
              <a:buFont typeface="Arial"/>
              <a:buNone/>
              <a:tabLst/>
              <a:defRPr/>
            </a:pPr>
            <a:endParaRPr kumimoji="0" sz="1800" b="0" i="0" u="none" strike="noStrike" kern="0" cap="none" spc="0" normalizeH="0" baseline="0" noProof="0">
              <a:ln>
                <a:noFill/>
              </a:ln>
              <a:solidFill>
                <a:srgbClr val="EDE3DA"/>
              </a:solidFill>
              <a:effectLst/>
              <a:uLnTx/>
              <a:uFillTx/>
              <a:latin typeface="Times"/>
              <a:ea typeface="Times"/>
              <a:cs typeface="Times"/>
              <a:sym typeface="Times"/>
            </a:endParaRPr>
          </a:p>
          <a:p>
            <a:pPr marL="285750" marR="0" lvl="0" indent="-285750" algn="l" defTabSz="914400" rtl="0" eaLnBrk="1" fontAlgn="auto" latinLnBrk="0" hangingPunct="1">
              <a:lnSpc>
                <a:spcPct val="100000"/>
              </a:lnSpc>
              <a:spcBef>
                <a:spcPts val="0"/>
              </a:spcBef>
              <a:spcAft>
                <a:spcPts val="0"/>
              </a:spcAft>
              <a:buClr>
                <a:srgbClr val="EDE3DA"/>
              </a:buClr>
              <a:buSzPts val="1800"/>
              <a:buFont typeface="Arial"/>
              <a:buChar char="•"/>
              <a:tabLst/>
              <a:defRPr/>
            </a:pPr>
            <a:r>
              <a:rPr kumimoji="0" lang="en-US" sz="1800" b="0" i="0" u="none" strike="noStrike" kern="0" cap="none" spc="0" normalizeH="0" baseline="0" noProof="0">
                <a:ln>
                  <a:noFill/>
                </a:ln>
                <a:solidFill>
                  <a:srgbClr val="EDE3DA"/>
                </a:solidFill>
                <a:effectLst/>
                <a:uLnTx/>
                <a:uFillTx/>
                <a:latin typeface="Times"/>
                <a:ea typeface="Times"/>
                <a:cs typeface="Times"/>
                <a:sym typeface="Times"/>
              </a:rPr>
              <a:t>Group based interventions offer distinct benefits, such as reducing service costs, capitalizing on the power of group process, promoting peer interaction, and creating safe spaces for skills learning and generalization.</a:t>
            </a:r>
            <a:endParaRPr kumimoji="0" sz="1400" b="0" i="0" u="none" strike="noStrike" kern="0" cap="none" spc="0" normalizeH="0" baseline="0" noProof="0">
              <a:ln>
                <a:noFill/>
              </a:ln>
              <a:solidFill>
                <a:srgbClr val="EDE3DA"/>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EDE3DA"/>
              </a:solidFill>
              <a:effectLst/>
              <a:uLnTx/>
              <a:uFillTx/>
              <a:latin typeface="Times"/>
              <a:ea typeface="Times"/>
              <a:cs typeface="Times"/>
              <a:sym typeface="Times"/>
            </a:endParaRPr>
          </a:p>
          <a:p>
            <a:pPr marL="285750" marR="0" lvl="0" indent="-171450" algn="l" defTabSz="914400" rtl="0" eaLnBrk="1" fontAlgn="auto" latinLnBrk="0" hangingPunct="1">
              <a:lnSpc>
                <a:spcPct val="100000"/>
              </a:lnSpc>
              <a:spcBef>
                <a:spcPts val="0"/>
              </a:spcBef>
              <a:spcAft>
                <a:spcPts val="0"/>
              </a:spcAft>
              <a:buClr>
                <a:srgbClr val="31394D"/>
              </a:buClr>
              <a:buSzPts val="1800"/>
              <a:buFont typeface="Arial"/>
              <a:buNone/>
              <a:tabLst/>
              <a:defRPr/>
            </a:pPr>
            <a:endParaRPr kumimoji="0" sz="1800" b="0" i="0" u="none" strike="noStrike" kern="0" cap="none" spc="0" normalizeH="0" baseline="0" noProof="0">
              <a:ln>
                <a:noFill/>
              </a:ln>
              <a:solidFill>
                <a:srgbClr val="31394D"/>
              </a:solidFill>
              <a:effectLst/>
              <a:uLnTx/>
              <a:uFillTx/>
              <a:latin typeface="Times"/>
              <a:ea typeface="Times"/>
              <a:cs typeface="Times"/>
              <a:sym typeface="Time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1394D"/>
              </a:solidFill>
              <a:effectLst/>
              <a:uLnTx/>
              <a:uFillTx/>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3FE8-017A-D048-AFE7-0511C0A667B2}"/>
              </a:ext>
            </a:extLst>
          </p:cNvPr>
          <p:cNvSpPr>
            <a:spLocks noGrp="1"/>
          </p:cNvSpPr>
          <p:nvPr>
            <p:ph type="ctrTitle"/>
          </p:nvPr>
        </p:nvSpPr>
        <p:spPr>
          <a:xfrm>
            <a:off x="3157607" y="300037"/>
            <a:ext cx="8005693" cy="1655763"/>
          </a:xfrm>
        </p:spPr>
        <p:txBody>
          <a:bodyPr>
            <a:normAutofit fontScale="90000"/>
          </a:bodyPr>
          <a:lstStyle/>
          <a:p>
            <a:pPr algn="ctr"/>
            <a:r>
              <a:rPr lang="en-US" sz="5400" b="1" kern="0" dirty="0">
                <a:latin typeface="Cormorant Garamond"/>
                <a:ea typeface="Cormorant Garamond"/>
                <a:cs typeface="Cormorant Garamond"/>
                <a:sym typeface="Cormorant Garamond"/>
              </a:rPr>
              <a:t>Accessing High Quality Early Childhood Education during Illinois’ Public Act</a:t>
            </a:r>
            <a:endParaRPr lang="en-US" dirty="0"/>
          </a:p>
        </p:txBody>
      </p:sp>
      <p:pic>
        <p:nvPicPr>
          <p:cNvPr id="5" name="Picture 4" descr="Photo of Coba-Rodriguez, Sarai">
            <a:extLst>
              <a:ext uri="{FF2B5EF4-FFF2-40B4-BE49-F238E27FC236}">
                <a16:creationId xmlns:a16="http://schemas.microsoft.com/office/drawing/2014/main" id="{980EFB1B-71DC-054D-C26D-7048803F3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7642" y="2557260"/>
            <a:ext cx="19939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hoto of Zinsser, Katherine">
            <a:extLst>
              <a:ext uri="{FF2B5EF4-FFF2-40B4-BE49-F238E27FC236}">
                <a16:creationId xmlns:a16="http://schemas.microsoft.com/office/drawing/2014/main" id="{28397D7C-E0AC-7E4C-A458-2F0C20B18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0453" y="2498319"/>
            <a:ext cx="19939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3">
            <a:extLst>
              <a:ext uri="{FF2B5EF4-FFF2-40B4-BE49-F238E27FC236}">
                <a16:creationId xmlns:a16="http://schemas.microsoft.com/office/drawing/2014/main" id="{70F112A1-7D42-4A32-98B6-433D40576120}"/>
              </a:ext>
            </a:extLst>
          </p:cNvPr>
          <p:cNvSpPr>
            <a:spLocks noGrp="1"/>
          </p:cNvSpPr>
          <p:nvPr>
            <p:ph type="subTitle" idx="1"/>
          </p:nvPr>
        </p:nvSpPr>
        <p:spPr>
          <a:xfrm>
            <a:off x="1803931" y="5007384"/>
            <a:ext cx="5661322" cy="707886"/>
          </a:xfrm>
        </p:spPr>
        <p:txBody>
          <a:bodyPr>
            <a:noAutofit/>
          </a:bodyPr>
          <a:lstStyle/>
          <a:p>
            <a:pPr algn="ctr" defTabSz="609630">
              <a:spcBef>
                <a:spcPts val="0"/>
              </a:spcBef>
              <a:buClr>
                <a:srgbClr val="000000"/>
              </a:buClr>
              <a:buSzPts val="2500"/>
            </a:pPr>
            <a:r>
              <a:rPr lang="en-US" sz="2000" b="1" kern="0" dirty="0">
                <a:latin typeface="Cormorant Garamond"/>
                <a:ea typeface="Cormorant Garamond"/>
                <a:cs typeface="Cormorant Garamond"/>
                <a:sym typeface="Cormorant Garamond"/>
              </a:rPr>
              <a:t>Sarai Coba Rodriguez, PhD, CFLE</a:t>
            </a:r>
          </a:p>
          <a:p>
            <a:pPr algn="ctr" defTabSz="609630">
              <a:spcBef>
                <a:spcPts val="0"/>
              </a:spcBef>
              <a:buClr>
                <a:srgbClr val="000000"/>
              </a:buClr>
              <a:buSzPts val="2500"/>
            </a:pPr>
            <a:r>
              <a:rPr lang="en-US" sz="2000" kern="0" dirty="0">
                <a:latin typeface="Cormorant Garamond Light"/>
                <a:ea typeface="Cormorant Garamond Light"/>
                <a:cs typeface="Cormorant Garamond Light"/>
                <a:sym typeface="Cormorant Garamond Light"/>
              </a:rPr>
              <a:t>Human Development &amp; Learning </a:t>
            </a:r>
            <a:endParaRPr lang="en-US" sz="2000" b="1" kern="0" dirty="0">
              <a:latin typeface="Cormorant Garamond"/>
              <a:ea typeface="Cormorant Garamond"/>
              <a:cs typeface="Cormorant Garamond"/>
              <a:sym typeface="Cormorant Garamond"/>
            </a:endParaRPr>
          </a:p>
        </p:txBody>
      </p:sp>
      <p:sp>
        <p:nvSpPr>
          <p:cNvPr id="9" name="TextBox 8">
            <a:extLst>
              <a:ext uri="{FF2B5EF4-FFF2-40B4-BE49-F238E27FC236}">
                <a16:creationId xmlns:a16="http://schemas.microsoft.com/office/drawing/2014/main" id="{33CE8825-0D01-B49E-0535-C24B4A65DA68}"/>
              </a:ext>
            </a:extLst>
          </p:cNvPr>
          <p:cNvSpPr txBox="1"/>
          <p:nvPr/>
        </p:nvSpPr>
        <p:spPr>
          <a:xfrm>
            <a:off x="5370378" y="4902201"/>
            <a:ext cx="6096000" cy="707886"/>
          </a:xfrm>
          <a:prstGeom prst="rect">
            <a:avLst/>
          </a:prstGeom>
          <a:noFill/>
        </p:spPr>
        <p:txBody>
          <a:bodyPr wrap="square">
            <a:spAutoFit/>
          </a:bodyPr>
          <a:lstStyle/>
          <a:p>
            <a:pPr algn="ctr" defTabSz="609630">
              <a:spcBef>
                <a:spcPts val="0"/>
              </a:spcBef>
              <a:buClr>
                <a:srgbClr val="000000"/>
              </a:buClr>
              <a:buSzPts val="2500"/>
            </a:pPr>
            <a:r>
              <a:rPr lang="en-US" sz="2000" b="1" kern="0" dirty="0">
                <a:solidFill>
                  <a:schemeClr val="bg1"/>
                </a:solidFill>
                <a:latin typeface="Cormorant Garamond"/>
                <a:ea typeface="Cormorant Garamond"/>
                <a:cs typeface="Cormorant Garamond"/>
                <a:sym typeface="Cormorant Garamond"/>
              </a:rPr>
              <a:t>Kate Zinsser, PhD </a:t>
            </a:r>
          </a:p>
          <a:p>
            <a:pPr algn="ctr" defTabSz="609630">
              <a:spcBef>
                <a:spcPts val="0"/>
              </a:spcBef>
              <a:buClr>
                <a:srgbClr val="000000"/>
              </a:buClr>
              <a:buSzPts val="2500"/>
            </a:pPr>
            <a:r>
              <a:rPr lang="en-US" sz="2000" kern="0" dirty="0">
                <a:solidFill>
                  <a:schemeClr val="bg1"/>
                </a:solidFill>
                <a:latin typeface="Cormorant Garamond Light"/>
                <a:ea typeface="Cormorant Garamond Light"/>
                <a:cs typeface="Cormorant Garamond Light"/>
                <a:sym typeface="Cormorant Garamond Light"/>
              </a:rPr>
              <a:t>Community and Applied Psychology </a:t>
            </a:r>
          </a:p>
        </p:txBody>
      </p:sp>
    </p:spTree>
    <p:extLst>
      <p:ext uri="{BB962C8B-B14F-4D97-AF65-F5344CB8AC3E}">
        <p14:creationId xmlns:p14="http://schemas.microsoft.com/office/powerpoint/2010/main" val="14558251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FD689-6551-7189-DA43-8585A495C78F}"/>
              </a:ext>
            </a:extLst>
          </p:cNvPr>
          <p:cNvSpPr>
            <a:spLocks noGrp="1"/>
          </p:cNvSpPr>
          <p:nvPr>
            <p:ph type="title"/>
          </p:nvPr>
        </p:nvSpPr>
        <p:spPr/>
        <p:txBody>
          <a:bodyPr/>
          <a:lstStyle/>
          <a:p>
            <a:r>
              <a:rPr lang="en-US" dirty="0"/>
              <a:t>Introduction </a:t>
            </a:r>
          </a:p>
        </p:txBody>
      </p:sp>
      <p:sp>
        <p:nvSpPr>
          <p:cNvPr id="3" name="Content Placeholder 2">
            <a:extLst>
              <a:ext uri="{FF2B5EF4-FFF2-40B4-BE49-F238E27FC236}">
                <a16:creationId xmlns:a16="http://schemas.microsoft.com/office/drawing/2014/main" id="{D7754A68-E869-2B59-7465-75CC869E7C9B}"/>
              </a:ext>
            </a:extLst>
          </p:cNvPr>
          <p:cNvSpPr>
            <a:spLocks noGrp="1"/>
          </p:cNvSpPr>
          <p:nvPr>
            <p:ph idx="1"/>
          </p:nvPr>
        </p:nvSpPr>
        <p:spPr>
          <a:xfrm>
            <a:off x="571501" y="1437125"/>
            <a:ext cx="5327874" cy="4993400"/>
          </a:xfrm>
        </p:spPr>
        <p:txBody>
          <a:bodyPr/>
          <a:lstStyle/>
          <a:p>
            <a:pPr marL="351367" indent="-342900" defTabSz="609630">
              <a:spcBef>
                <a:spcPts val="0"/>
              </a:spcBef>
              <a:buClr>
                <a:srgbClr val="000000"/>
              </a:buClr>
              <a:buSzPts val="3400"/>
              <a:buFont typeface="Arial" panose="020B0604020202020204" pitchFamily="34" charset="0"/>
              <a:buChar char="•"/>
            </a:pPr>
            <a:r>
              <a:rPr lang="en-US" sz="2200" kern="0" dirty="0">
                <a:solidFill>
                  <a:srgbClr val="000000"/>
                </a:solidFill>
                <a:latin typeface="Comfortaa"/>
                <a:ea typeface="Comfortaa"/>
                <a:cs typeface="Comfortaa"/>
                <a:sym typeface="Comfortaa"/>
              </a:rPr>
              <a:t>Public preschool expulsions happen at a rate three times that of K-12 settings </a:t>
            </a:r>
            <a:r>
              <a:rPr lang="en-US" sz="800" kern="0" dirty="0">
                <a:solidFill>
                  <a:srgbClr val="000000"/>
                </a:solidFill>
                <a:latin typeface="Comfortaa"/>
                <a:ea typeface="Comfortaa"/>
                <a:cs typeface="Comfortaa"/>
                <a:sym typeface="Comfortaa"/>
              </a:rPr>
              <a:t>(Gilliam, 2005; Zinsser et al., 2022).) </a:t>
            </a:r>
          </a:p>
          <a:p>
            <a:pPr marL="476265" indent="-171450" defTabSz="609630">
              <a:spcBef>
                <a:spcPts val="0"/>
              </a:spcBef>
              <a:buClr>
                <a:srgbClr val="000000"/>
              </a:buClr>
              <a:buFont typeface="Arial" panose="020B0604020202020204" pitchFamily="34" charset="0"/>
              <a:buChar char="•"/>
            </a:pPr>
            <a:endParaRPr lang="en-US" sz="800" kern="0" dirty="0">
              <a:solidFill>
                <a:srgbClr val="000000"/>
              </a:solidFill>
              <a:latin typeface="Comfortaa"/>
              <a:ea typeface="Comfortaa"/>
              <a:cs typeface="Comfortaa"/>
              <a:sym typeface="Comfortaa"/>
            </a:endParaRPr>
          </a:p>
          <a:p>
            <a:pPr marL="476265" indent="-171450" defTabSz="609630">
              <a:spcBef>
                <a:spcPts val="0"/>
              </a:spcBef>
              <a:buClr>
                <a:srgbClr val="000000"/>
              </a:buClr>
              <a:buFont typeface="Arial" panose="020B0604020202020204" pitchFamily="34" charset="0"/>
              <a:buChar char="•"/>
            </a:pPr>
            <a:endParaRPr lang="en-US" sz="800" kern="0" dirty="0">
              <a:solidFill>
                <a:srgbClr val="000000"/>
              </a:solidFill>
              <a:latin typeface="Comfortaa"/>
              <a:ea typeface="Comfortaa"/>
              <a:cs typeface="Comfortaa"/>
              <a:sym typeface="Comfortaa"/>
            </a:endParaRPr>
          </a:p>
          <a:p>
            <a:pPr marL="476265" indent="-171450" defTabSz="609630">
              <a:spcBef>
                <a:spcPts val="0"/>
              </a:spcBef>
              <a:buClr>
                <a:srgbClr val="000000"/>
              </a:buClr>
              <a:buFont typeface="Arial" panose="020B0604020202020204" pitchFamily="34" charset="0"/>
              <a:buChar char="•"/>
            </a:pPr>
            <a:endParaRPr lang="en-US" sz="800" kern="0" dirty="0">
              <a:solidFill>
                <a:srgbClr val="000000"/>
              </a:solidFill>
              <a:latin typeface="Comfortaa"/>
              <a:ea typeface="Comfortaa"/>
              <a:cs typeface="Comfortaa"/>
              <a:sym typeface="Comfortaa"/>
            </a:endParaRPr>
          </a:p>
          <a:p>
            <a:pPr marL="372535" indent="-342900" defTabSz="609630">
              <a:spcBef>
                <a:spcPts val="0"/>
              </a:spcBef>
              <a:buClr>
                <a:srgbClr val="000000"/>
              </a:buClr>
              <a:buSzPts val="2900"/>
              <a:buFont typeface="Arial" panose="020B0604020202020204" pitchFamily="34" charset="0"/>
              <a:buChar char="•"/>
            </a:pPr>
            <a:r>
              <a:rPr lang="en-US" sz="2200" b="1" kern="0" dirty="0">
                <a:solidFill>
                  <a:srgbClr val="000000"/>
                </a:solidFill>
                <a:latin typeface="Comfortaa"/>
                <a:ea typeface="Comfortaa"/>
                <a:cs typeface="Comfortaa"/>
                <a:sym typeface="Comfortaa"/>
              </a:rPr>
              <a:t>Illinois Public Act 100-0105:</a:t>
            </a:r>
            <a:r>
              <a:rPr lang="en-US" sz="2200" kern="0" dirty="0">
                <a:solidFill>
                  <a:srgbClr val="000000"/>
                </a:solidFill>
                <a:latin typeface="Comfortaa"/>
                <a:ea typeface="Comfortaa"/>
                <a:cs typeface="Comfortaa"/>
                <a:sym typeface="Comfortaa"/>
              </a:rPr>
              <a:t> most expansive piece of EC expulsion legislation in the nation.</a:t>
            </a:r>
          </a:p>
          <a:p>
            <a:pPr marL="29635" defTabSz="609630">
              <a:spcBef>
                <a:spcPts val="0"/>
              </a:spcBef>
              <a:buClr>
                <a:srgbClr val="000000"/>
              </a:buClr>
              <a:buSzPts val="2900"/>
            </a:pPr>
            <a:endParaRPr lang="en-US" sz="2200" kern="0" dirty="0">
              <a:solidFill>
                <a:srgbClr val="000000"/>
              </a:solidFill>
              <a:latin typeface="Comfortaa"/>
              <a:ea typeface="Comfortaa"/>
              <a:cs typeface="Comfortaa"/>
              <a:sym typeface="Comfortaa"/>
            </a:endParaRPr>
          </a:p>
          <a:p>
            <a:pPr marL="351367" indent="-342900" defTabSz="609630">
              <a:spcBef>
                <a:spcPts val="0"/>
              </a:spcBef>
              <a:buClr>
                <a:srgbClr val="000000"/>
              </a:buClr>
              <a:buSzPts val="3400"/>
              <a:buFont typeface="Arial" panose="020B0604020202020204" pitchFamily="34" charset="0"/>
              <a:buChar char="•"/>
            </a:pPr>
            <a:r>
              <a:rPr lang="en-US" sz="2200" kern="0" dirty="0">
                <a:solidFill>
                  <a:srgbClr val="000000"/>
                </a:solidFill>
                <a:latin typeface="Comfortaa"/>
                <a:ea typeface="Comfortaa"/>
                <a:cs typeface="Comfortaa"/>
                <a:sym typeface="Comfortaa"/>
              </a:rPr>
              <a:t>Less than 10% of studies attend to families’ experiences </a:t>
            </a:r>
            <a:r>
              <a:rPr lang="en-US" sz="800" kern="0" dirty="0">
                <a:solidFill>
                  <a:srgbClr val="000000"/>
                </a:solidFill>
                <a:latin typeface="Comfortaa"/>
                <a:ea typeface="Comfortaa"/>
                <a:cs typeface="Comfortaa"/>
                <a:sym typeface="Comfortaa"/>
              </a:rPr>
              <a:t>(Zinsser et al., 2022).</a:t>
            </a:r>
          </a:p>
          <a:p>
            <a:pPr marL="8467" defTabSz="609630">
              <a:spcBef>
                <a:spcPts val="0"/>
              </a:spcBef>
              <a:buClr>
                <a:srgbClr val="000000"/>
              </a:buClr>
              <a:buSzPts val="3400"/>
            </a:pPr>
            <a:endParaRPr lang="en-US" sz="800" kern="0" dirty="0">
              <a:solidFill>
                <a:srgbClr val="000000"/>
              </a:solidFill>
              <a:latin typeface="Comfortaa"/>
              <a:ea typeface="Comfortaa"/>
              <a:cs typeface="Comfortaa"/>
              <a:sym typeface="Comfortaa"/>
            </a:endParaRPr>
          </a:p>
          <a:p>
            <a:pPr marL="8467" defTabSz="609630">
              <a:spcBef>
                <a:spcPts val="0"/>
              </a:spcBef>
              <a:buClr>
                <a:srgbClr val="000000"/>
              </a:buClr>
              <a:buSzPts val="3400"/>
            </a:pPr>
            <a:endParaRPr lang="en-US" sz="800" kern="0" dirty="0">
              <a:solidFill>
                <a:srgbClr val="000000"/>
              </a:solidFill>
              <a:latin typeface="Comfortaa"/>
              <a:ea typeface="Comfortaa"/>
              <a:cs typeface="Comfortaa"/>
              <a:sym typeface="Comfortaa"/>
            </a:endParaRPr>
          </a:p>
          <a:p>
            <a:pPr marL="372535" indent="-342900" defTabSz="609630">
              <a:spcBef>
                <a:spcPts val="0"/>
              </a:spcBef>
              <a:buClr>
                <a:srgbClr val="000000"/>
              </a:buClr>
              <a:buSzPts val="2900"/>
              <a:buFont typeface="Arial" panose="020B0604020202020204" pitchFamily="34" charset="0"/>
              <a:buChar char="•"/>
            </a:pPr>
            <a:r>
              <a:rPr lang="en-US" sz="2200" kern="0" dirty="0">
                <a:solidFill>
                  <a:srgbClr val="000000"/>
                </a:solidFill>
                <a:latin typeface="Comfortaa"/>
                <a:ea typeface="Comfortaa"/>
                <a:cs typeface="Comfortaa"/>
                <a:sym typeface="Comfortaa"/>
              </a:rPr>
              <a:t>Families</a:t>
            </a:r>
            <a:r>
              <a:rPr lang="en-US" sz="2200" i="1" kern="0" dirty="0">
                <a:solidFill>
                  <a:srgbClr val="000000"/>
                </a:solidFill>
                <a:latin typeface="Comfortaa"/>
                <a:ea typeface="Comfortaa"/>
                <a:cs typeface="Comfortaa"/>
                <a:sym typeface="Comfortaa"/>
              </a:rPr>
              <a:t> are</a:t>
            </a:r>
            <a:r>
              <a:rPr lang="en-US" sz="2200" kern="0" dirty="0">
                <a:solidFill>
                  <a:srgbClr val="000000"/>
                </a:solidFill>
                <a:latin typeface="Comfortaa"/>
                <a:ea typeface="Comfortaa"/>
                <a:cs typeface="Comfortaa"/>
                <a:sym typeface="Comfortaa"/>
              </a:rPr>
              <a:t> the beneficiaries of the law. </a:t>
            </a:r>
          </a:p>
          <a:p>
            <a:endParaRPr lang="en-US" dirty="0"/>
          </a:p>
        </p:txBody>
      </p:sp>
      <p:grpSp>
        <p:nvGrpSpPr>
          <p:cNvPr id="4" name="Google Shape;68;p2">
            <a:extLst>
              <a:ext uri="{FF2B5EF4-FFF2-40B4-BE49-F238E27FC236}">
                <a16:creationId xmlns:a16="http://schemas.microsoft.com/office/drawing/2014/main" id="{9121EEFE-70C2-736B-91B8-DAA6DE8BF0C9}"/>
              </a:ext>
            </a:extLst>
          </p:cNvPr>
          <p:cNvGrpSpPr/>
          <p:nvPr/>
        </p:nvGrpSpPr>
        <p:grpSpPr>
          <a:xfrm>
            <a:off x="5899375" y="145473"/>
            <a:ext cx="5946261" cy="6546271"/>
            <a:chOff x="5183455" y="814757"/>
            <a:chExt cx="8444767" cy="8245418"/>
          </a:xfrm>
        </p:grpSpPr>
        <p:sp>
          <p:nvSpPr>
            <p:cNvPr id="5" name="Google Shape;69;p2">
              <a:extLst>
                <a:ext uri="{FF2B5EF4-FFF2-40B4-BE49-F238E27FC236}">
                  <a16:creationId xmlns:a16="http://schemas.microsoft.com/office/drawing/2014/main" id="{586C9846-5FBB-2356-FDF5-BD0F92949092}"/>
                </a:ext>
              </a:extLst>
            </p:cNvPr>
            <p:cNvSpPr/>
            <p:nvPr/>
          </p:nvSpPr>
          <p:spPr>
            <a:xfrm>
              <a:off x="5447713" y="1164174"/>
              <a:ext cx="7896000" cy="7896000"/>
            </a:xfrm>
            <a:prstGeom prst="ellipse">
              <a:avLst/>
            </a:prstGeom>
            <a:solidFill>
              <a:srgbClr val="EDA29B"/>
            </a:solidFill>
            <a:ln>
              <a:noFill/>
            </a:ln>
          </p:spPr>
          <p:txBody>
            <a:bodyPr spcFirstLastPara="1" wrap="square" lIns="121900" tIns="121900" rIns="121900" bIns="121900" anchor="ctr" anchorCtr="0">
              <a:noAutofit/>
            </a:bodyPr>
            <a:lstStyle/>
            <a:p>
              <a:pPr defTabSz="609630">
                <a:buClr>
                  <a:srgbClr val="000000"/>
                </a:buClr>
              </a:pPr>
              <a:endParaRPr sz="800" kern="0">
                <a:solidFill>
                  <a:srgbClr val="000000"/>
                </a:solidFill>
                <a:latin typeface="Arial"/>
                <a:cs typeface="Arial"/>
                <a:sym typeface="Arial"/>
              </a:endParaRPr>
            </a:p>
          </p:txBody>
        </p:sp>
        <p:grpSp>
          <p:nvGrpSpPr>
            <p:cNvPr id="6" name="Google Shape;70;p2">
              <a:extLst>
                <a:ext uri="{FF2B5EF4-FFF2-40B4-BE49-F238E27FC236}">
                  <a16:creationId xmlns:a16="http://schemas.microsoft.com/office/drawing/2014/main" id="{AEC50049-6CE4-9758-A80F-1618228230A5}"/>
                </a:ext>
              </a:extLst>
            </p:cNvPr>
            <p:cNvGrpSpPr/>
            <p:nvPr/>
          </p:nvGrpSpPr>
          <p:grpSpPr>
            <a:xfrm>
              <a:off x="7239723" y="814757"/>
              <a:ext cx="4332000" cy="4332000"/>
              <a:chOff x="3619861" y="407378"/>
              <a:chExt cx="2166000" cy="2166000"/>
            </a:xfrm>
          </p:grpSpPr>
          <p:sp>
            <p:nvSpPr>
              <p:cNvPr id="37" name="Google Shape;71;p2">
                <a:extLst>
                  <a:ext uri="{FF2B5EF4-FFF2-40B4-BE49-F238E27FC236}">
                    <a16:creationId xmlns:a16="http://schemas.microsoft.com/office/drawing/2014/main" id="{2A0EA1F2-CE24-DCB3-2F10-2DE83A91040E}"/>
                  </a:ext>
                </a:extLst>
              </p:cNvPr>
              <p:cNvSpPr/>
              <p:nvPr/>
            </p:nvSpPr>
            <p:spPr>
              <a:xfrm>
                <a:off x="3619861" y="407378"/>
                <a:ext cx="2166000" cy="2166000"/>
              </a:xfrm>
              <a:prstGeom prst="ellipse">
                <a:avLst/>
              </a:prstGeom>
              <a:solidFill>
                <a:srgbClr val="BE2F22"/>
              </a:solidFill>
              <a:ln>
                <a:noFill/>
              </a:ln>
            </p:spPr>
            <p:txBody>
              <a:bodyPr spcFirstLastPara="1" wrap="square" lIns="121900" tIns="121900" rIns="121900" bIns="121900" anchor="ctr" anchorCtr="0">
                <a:noAutofit/>
              </a:bodyPr>
              <a:lstStyle/>
              <a:p>
                <a:pPr defTabSz="609630">
                  <a:buClr>
                    <a:srgbClr val="000000"/>
                  </a:buClr>
                </a:pPr>
                <a:endParaRPr sz="800" kern="0">
                  <a:solidFill>
                    <a:srgbClr val="000000"/>
                  </a:solidFill>
                  <a:latin typeface="Arial"/>
                  <a:cs typeface="Arial"/>
                  <a:sym typeface="Arial"/>
                </a:endParaRPr>
              </a:p>
            </p:txBody>
          </p:sp>
          <p:sp>
            <p:nvSpPr>
              <p:cNvPr id="38" name="Google Shape;72;p2">
                <a:extLst>
                  <a:ext uri="{FF2B5EF4-FFF2-40B4-BE49-F238E27FC236}">
                    <a16:creationId xmlns:a16="http://schemas.microsoft.com/office/drawing/2014/main" id="{53C9A3CD-057F-2955-A47C-7381F0CDA161}"/>
                  </a:ext>
                </a:extLst>
              </p:cNvPr>
              <p:cNvSpPr txBox="1"/>
              <p:nvPr/>
            </p:nvSpPr>
            <p:spPr>
              <a:xfrm>
                <a:off x="4024522" y="707737"/>
                <a:ext cx="1328400" cy="661500"/>
              </a:xfrm>
              <a:prstGeom prst="rect">
                <a:avLst/>
              </a:prstGeom>
              <a:noFill/>
              <a:ln>
                <a:noFill/>
              </a:ln>
            </p:spPr>
            <p:txBody>
              <a:bodyPr spcFirstLastPara="1" wrap="square" lIns="121900" tIns="121900" rIns="121900" bIns="121900" anchor="ctr" anchorCtr="0">
                <a:noAutofit/>
              </a:bodyPr>
              <a:lstStyle/>
              <a:p>
                <a:pPr algn="ctr" defTabSz="609630">
                  <a:buClr>
                    <a:srgbClr val="000000"/>
                  </a:buClr>
                </a:pPr>
                <a:r>
                  <a:rPr lang="en-US" sz="1200" kern="0">
                    <a:solidFill>
                      <a:srgbClr val="FFFFFF"/>
                    </a:solidFill>
                    <a:latin typeface="Roboto"/>
                    <a:ea typeface="Roboto"/>
                    <a:cs typeface="Roboto"/>
                    <a:sym typeface="Roboto"/>
                  </a:rPr>
                  <a:t>Vestibulum congue </a:t>
                </a:r>
                <a:endParaRPr sz="1200" kern="0">
                  <a:solidFill>
                    <a:srgbClr val="FFFFFF"/>
                  </a:solidFill>
                  <a:latin typeface="Roboto"/>
                  <a:ea typeface="Roboto"/>
                  <a:cs typeface="Roboto"/>
                  <a:sym typeface="Roboto"/>
                </a:endParaRPr>
              </a:p>
            </p:txBody>
          </p:sp>
        </p:grpSp>
        <p:grpSp>
          <p:nvGrpSpPr>
            <p:cNvPr id="7" name="Google Shape;73;p2">
              <a:extLst>
                <a:ext uri="{FF2B5EF4-FFF2-40B4-BE49-F238E27FC236}">
                  <a16:creationId xmlns:a16="http://schemas.microsoft.com/office/drawing/2014/main" id="{290C15D3-7EDA-951E-E3BC-CB0A8F35A9AE}"/>
                </a:ext>
              </a:extLst>
            </p:cNvPr>
            <p:cNvGrpSpPr/>
            <p:nvPr/>
          </p:nvGrpSpPr>
          <p:grpSpPr>
            <a:xfrm>
              <a:off x="9296222" y="2286085"/>
              <a:ext cx="4332000" cy="4332000"/>
              <a:chOff x="4648111" y="1143043"/>
              <a:chExt cx="2166000" cy="2166000"/>
            </a:xfrm>
          </p:grpSpPr>
          <p:sp>
            <p:nvSpPr>
              <p:cNvPr id="35" name="Google Shape;74;p2">
                <a:extLst>
                  <a:ext uri="{FF2B5EF4-FFF2-40B4-BE49-F238E27FC236}">
                    <a16:creationId xmlns:a16="http://schemas.microsoft.com/office/drawing/2014/main" id="{AEE22294-05E7-CBBC-82A8-2E7C28DECBC7}"/>
                  </a:ext>
                </a:extLst>
              </p:cNvPr>
              <p:cNvSpPr/>
              <p:nvPr/>
            </p:nvSpPr>
            <p:spPr>
              <a:xfrm>
                <a:off x="4648111" y="1143043"/>
                <a:ext cx="2166000" cy="2166000"/>
              </a:xfrm>
              <a:prstGeom prst="ellipse">
                <a:avLst/>
              </a:prstGeom>
              <a:solidFill>
                <a:srgbClr val="D83829"/>
              </a:solidFill>
              <a:ln>
                <a:noFill/>
              </a:ln>
            </p:spPr>
            <p:txBody>
              <a:bodyPr spcFirstLastPara="1" wrap="square" lIns="121900" tIns="121900" rIns="121900" bIns="121900" anchor="ctr" anchorCtr="0">
                <a:noAutofit/>
              </a:bodyPr>
              <a:lstStyle/>
              <a:p>
                <a:pPr defTabSz="609630">
                  <a:buClr>
                    <a:srgbClr val="000000"/>
                  </a:buClr>
                </a:pPr>
                <a:endParaRPr sz="800" kern="0">
                  <a:solidFill>
                    <a:srgbClr val="000000"/>
                  </a:solidFill>
                  <a:latin typeface="Arial"/>
                  <a:cs typeface="Arial"/>
                  <a:sym typeface="Arial"/>
                </a:endParaRPr>
              </a:p>
            </p:txBody>
          </p:sp>
          <p:sp>
            <p:nvSpPr>
              <p:cNvPr id="36" name="Google Shape;75;p2">
                <a:extLst>
                  <a:ext uri="{FF2B5EF4-FFF2-40B4-BE49-F238E27FC236}">
                    <a16:creationId xmlns:a16="http://schemas.microsoft.com/office/drawing/2014/main" id="{70E2D406-8EDA-DB7C-D666-C42CF99BED88}"/>
                  </a:ext>
                </a:extLst>
              </p:cNvPr>
              <p:cNvSpPr txBox="1"/>
              <p:nvPr/>
            </p:nvSpPr>
            <p:spPr>
              <a:xfrm>
                <a:off x="5431956" y="1669515"/>
                <a:ext cx="1328400" cy="661500"/>
              </a:xfrm>
              <a:prstGeom prst="rect">
                <a:avLst/>
              </a:prstGeom>
              <a:noFill/>
              <a:ln>
                <a:noFill/>
              </a:ln>
            </p:spPr>
            <p:txBody>
              <a:bodyPr spcFirstLastPara="1" wrap="square" lIns="121900" tIns="121900" rIns="121900" bIns="121900" anchor="ctr" anchorCtr="0">
                <a:noAutofit/>
              </a:bodyPr>
              <a:lstStyle/>
              <a:p>
                <a:pPr algn="ctr" defTabSz="609630">
                  <a:buClr>
                    <a:srgbClr val="000000"/>
                  </a:buClr>
                </a:pPr>
                <a:r>
                  <a:rPr lang="en-US" sz="1200" kern="0">
                    <a:solidFill>
                      <a:srgbClr val="FFFFFF"/>
                    </a:solidFill>
                    <a:latin typeface="Roboto"/>
                    <a:ea typeface="Roboto"/>
                    <a:cs typeface="Roboto"/>
                    <a:sym typeface="Roboto"/>
                  </a:rPr>
                  <a:t>Vestibulum congue </a:t>
                </a:r>
                <a:endParaRPr sz="1200" kern="0">
                  <a:solidFill>
                    <a:srgbClr val="FFFFFF"/>
                  </a:solidFill>
                  <a:latin typeface="Roboto"/>
                  <a:ea typeface="Roboto"/>
                  <a:cs typeface="Roboto"/>
                  <a:sym typeface="Roboto"/>
                </a:endParaRPr>
              </a:p>
            </p:txBody>
          </p:sp>
        </p:grpSp>
        <p:grpSp>
          <p:nvGrpSpPr>
            <p:cNvPr id="8" name="Google Shape;76;p2">
              <a:extLst>
                <a:ext uri="{FF2B5EF4-FFF2-40B4-BE49-F238E27FC236}">
                  <a16:creationId xmlns:a16="http://schemas.microsoft.com/office/drawing/2014/main" id="{8560224F-E65F-7D3A-69BB-F32851E6CCDD}"/>
                </a:ext>
              </a:extLst>
            </p:cNvPr>
            <p:cNvGrpSpPr/>
            <p:nvPr/>
          </p:nvGrpSpPr>
          <p:grpSpPr>
            <a:xfrm>
              <a:off x="8477624" y="4715379"/>
              <a:ext cx="4332000" cy="4332000"/>
              <a:chOff x="4238812" y="2357689"/>
              <a:chExt cx="2166000" cy="2166000"/>
            </a:xfrm>
          </p:grpSpPr>
          <p:sp>
            <p:nvSpPr>
              <p:cNvPr id="33" name="Google Shape;77;p2">
                <a:extLst>
                  <a:ext uri="{FF2B5EF4-FFF2-40B4-BE49-F238E27FC236}">
                    <a16:creationId xmlns:a16="http://schemas.microsoft.com/office/drawing/2014/main" id="{0851A7C1-11B2-9B44-880B-B1707452019D}"/>
                  </a:ext>
                </a:extLst>
              </p:cNvPr>
              <p:cNvSpPr/>
              <p:nvPr/>
            </p:nvSpPr>
            <p:spPr>
              <a:xfrm>
                <a:off x="4238812" y="2357689"/>
                <a:ext cx="2166000" cy="2166000"/>
              </a:xfrm>
              <a:prstGeom prst="ellipse">
                <a:avLst/>
              </a:prstGeom>
              <a:solidFill>
                <a:srgbClr val="802017"/>
              </a:solidFill>
              <a:ln>
                <a:noFill/>
              </a:ln>
            </p:spPr>
            <p:txBody>
              <a:bodyPr spcFirstLastPara="1" wrap="square" lIns="121900" tIns="121900" rIns="121900" bIns="121900" anchor="ctr" anchorCtr="0">
                <a:noAutofit/>
              </a:bodyPr>
              <a:lstStyle/>
              <a:p>
                <a:pPr defTabSz="609630">
                  <a:buClr>
                    <a:srgbClr val="000000"/>
                  </a:buClr>
                </a:pPr>
                <a:endParaRPr sz="800" kern="0">
                  <a:solidFill>
                    <a:srgbClr val="000000"/>
                  </a:solidFill>
                  <a:latin typeface="Arial"/>
                  <a:cs typeface="Arial"/>
                  <a:sym typeface="Arial"/>
                </a:endParaRPr>
              </a:p>
            </p:txBody>
          </p:sp>
          <p:sp>
            <p:nvSpPr>
              <p:cNvPr id="34" name="Google Shape;78;p2">
                <a:extLst>
                  <a:ext uri="{FF2B5EF4-FFF2-40B4-BE49-F238E27FC236}">
                    <a16:creationId xmlns:a16="http://schemas.microsoft.com/office/drawing/2014/main" id="{89E9BD1F-5A00-89A9-461D-CD5BCC568303}"/>
                  </a:ext>
                </a:extLst>
              </p:cNvPr>
              <p:cNvSpPr txBox="1"/>
              <p:nvPr/>
            </p:nvSpPr>
            <p:spPr>
              <a:xfrm>
                <a:off x="5047891" y="3185187"/>
                <a:ext cx="1328400" cy="661500"/>
              </a:xfrm>
              <a:prstGeom prst="rect">
                <a:avLst/>
              </a:prstGeom>
              <a:noFill/>
              <a:ln>
                <a:noFill/>
              </a:ln>
            </p:spPr>
            <p:txBody>
              <a:bodyPr spcFirstLastPara="1" wrap="square" lIns="121900" tIns="121900" rIns="121900" bIns="121900" anchor="ctr" anchorCtr="0">
                <a:noAutofit/>
              </a:bodyPr>
              <a:lstStyle/>
              <a:p>
                <a:pPr algn="ctr" defTabSz="609630">
                  <a:buClr>
                    <a:srgbClr val="000000"/>
                  </a:buClr>
                </a:pPr>
                <a:r>
                  <a:rPr lang="en-US" sz="1200" kern="0">
                    <a:solidFill>
                      <a:srgbClr val="FFFFFF"/>
                    </a:solidFill>
                    <a:latin typeface="Roboto"/>
                    <a:ea typeface="Roboto"/>
                    <a:cs typeface="Roboto"/>
                    <a:sym typeface="Roboto"/>
                  </a:rPr>
                  <a:t>Vestibulum congue </a:t>
                </a:r>
                <a:endParaRPr sz="1200" kern="0">
                  <a:solidFill>
                    <a:srgbClr val="FFFFFF"/>
                  </a:solidFill>
                  <a:latin typeface="Roboto"/>
                  <a:ea typeface="Roboto"/>
                  <a:cs typeface="Roboto"/>
                  <a:sym typeface="Roboto"/>
                </a:endParaRPr>
              </a:p>
            </p:txBody>
          </p:sp>
        </p:grpSp>
        <p:grpSp>
          <p:nvGrpSpPr>
            <p:cNvPr id="9" name="Google Shape;79;p2">
              <a:extLst>
                <a:ext uri="{FF2B5EF4-FFF2-40B4-BE49-F238E27FC236}">
                  <a16:creationId xmlns:a16="http://schemas.microsoft.com/office/drawing/2014/main" id="{0DFDBF69-541B-70C3-4279-9F339E77C5B4}"/>
                </a:ext>
              </a:extLst>
            </p:cNvPr>
            <p:cNvGrpSpPr/>
            <p:nvPr/>
          </p:nvGrpSpPr>
          <p:grpSpPr>
            <a:xfrm>
              <a:off x="5966402" y="4715579"/>
              <a:ext cx="4332000" cy="4332000"/>
              <a:chOff x="2983201" y="2357790"/>
              <a:chExt cx="2166000" cy="2166000"/>
            </a:xfrm>
          </p:grpSpPr>
          <p:sp>
            <p:nvSpPr>
              <p:cNvPr id="31" name="Google Shape;80;p2">
                <a:extLst>
                  <a:ext uri="{FF2B5EF4-FFF2-40B4-BE49-F238E27FC236}">
                    <a16:creationId xmlns:a16="http://schemas.microsoft.com/office/drawing/2014/main" id="{44613D54-820C-AF76-1A2B-D8B0BA981746}"/>
                  </a:ext>
                </a:extLst>
              </p:cNvPr>
              <p:cNvSpPr/>
              <p:nvPr/>
            </p:nvSpPr>
            <p:spPr>
              <a:xfrm>
                <a:off x="2983201" y="2357790"/>
                <a:ext cx="2166000" cy="2166000"/>
              </a:xfrm>
              <a:prstGeom prst="ellipse">
                <a:avLst/>
              </a:prstGeom>
              <a:solidFill>
                <a:srgbClr val="A72A1E"/>
              </a:solidFill>
              <a:ln>
                <a:noFill/>
              </a:ln>
            </p:spPr>
            <p:txBody>
              <a:bodyPr spcFirstLastPara="1" wrap="square" lIns="121900" tIns="121900" rIns="121900" bIns="121900" anchor="ctr" anchorCtr="0">
                <a:noAutofit/>
              </a:bodyPr>
              <a:lstStyle/>
              <a:p>
                <a:pPr defTabSz="609630">
                  <a:buClr>
                    <a:srgbClr val="000000"/>
                  </a:buClr>
                </a:pPr>
                <a:endParaRPr sz="800" kern="0">
                  <a:solidFill>
                    <a:srgbClr val="000000"/>
                  </a:solidFill>
                  <a:latin typeface="Arial"/>
                  <a:cs typeface="Arial"/>
                  <a:sym typeface="Arial"/>
                </a:endParaRPr>
              </a:p>
            </p:txBody>
          </p:sp>
          <p:sp>
            <p:nvSpPr>
              <p:cNvPr id="32" name="Google Shape;81;p2">
                <a:extLst>
                  <a:ext uri="{FF2B5EF4-FFF2-40B4-BE49-F238E27FC236}">
                    <a16:creationId xmlns:a16="http://schemas.microsoft.com/office/drawing/2014/main" id="{22D97001-9CB3-BE97-BB48-6B1905E38334}"/>
                  </a:ext>
                </a:extLst>
              </p:cNvPr>
              <p:cNvSpPr txBox="1"/>
              <p:nvPr/>
            </p:nvSpPr>
            <p:spPr>
              <a:xfrm>
                <a:off x="3059406" y="3168962"/>
                <a:ext cx="1328400" cy="661500"/>
              </a:xfrm>
              <a:prstGeom prst="rect">
                <a:avLst/>
              </a:prstGeom>
              <a:noFill/>
              <a:ln>
                <a:noFill/>
              </a:ln>
            </p:spPr>
            <p:txBody>
              <a:bodyPr spcFirstLastPara="1" wrap="square" lIns="121900" tIns="121900" rIns="121900" bIns="121900" anchor="ctr" anchorCtr="0">
                <a:noAutofit/>
              </a:bodyPr>
              <a:lstStyle/>
              <a:p>
                <a:pPr algn="ctr" defTabSz="609630">
                  <a:buClr>
                    <a:srgbClr val="000000"/>
                  </a:buClr>
                </a:pPr>
                <a:r>
                  <a:rPr lang="en-US" sz="1200" kern="0">
                    <a:solidFill>
                      <a:srgbClr val="FFFFFF"/>
                    </a:solidFill>
                    <a:latin typeface="Roboto"/>
                    <a:ea typeface="Roboto"/>
                    <a:cs typeface="Roboto"/>
                    <a:sym typeface="Roboto"/>
                  </a:rPr>
                  <a:t>Vestibulum congue </a:t>
                </a:r>
                <a:endParaRPr sz="1200" kern="0">
                  <a:solidFill>
                    <a:srgbClr val="FFFFFF"/>
                  </a:solidFill>
                  <a:latin typeface="Roboto"/>
                  <a:ea typeface="Roboto"/>
                  <a:cs typeface="Roboto"/>
                  <a:sym typeface="Roboto"/>
                </a:endParaRPr>
              </a:p>
            </p:txBody>
          </p:sp>
        </p:grpSp>
        <p:grpSp>
          <p:nvGrpSpPr>
            <p:cNvPr id="10" name="Google Shape;82;p2">
              <a:extLst>
                <a:ext uri="{FF2B5EF4-FFF2-40B4-BE49-F238E27FC236}">
                  <a16:creationId xmlns:a16="http://schemas.microsoft.com/office/drawing/2014/main" id="{4A141A71-7D57-3888-A524-4691FB1AB2DE}"/>
                </a:ext>
              </a:extLst>
            </p:cNvPr>
            <p:cNvGrpSpPr/>
            <p:nvPr/>
          </p:nvGrpSpPr>
          <p:grpSpPr>
            <a:xfrm>
              <a:off x="5183455" y="2286024"/>
              <a:ext cx="4332000" cy="4332000"/>
              <a:chOff x="2591728" y="1143012"/>
              <a:chExt cx="2166000" cy="2166000"/>
            </a:xfrm>
          </p:grpSpPr>
          <p:sp>
            <p:nvSpPr>
              <p:cNvPr id="29" name="Google Shape;83;p2">
                <a:extLst>
                  <a:ext uri="{FF2B5EF4-FFF2-40B4-BE49-F238E27FC236}">
                    <a16:creationId xmlns:a16="http://schemas.microsoft.com/office/drawing/2014/main" id="{08D7185C-6364-4265-C049-5B1E082DD06E}"/>
                  </a:ext>
                </a:extLst>
              </p:cNvPr>
              <p:cNvSpPr/>
              <p:nvPr/>
            </p:nvSpPr>
            <p:spPr>
              <a:xfrm>
                <a:off x="2591728" y="1143012"/>
                <a:ext cx="2166000" cy="2166000"/>
              </a:xfrm>
              <a:prstGeom prst="ellipse">
                <a:avLst/>
              </a:prstGeom>
              <a:solidFill>
                <a:srgbClr val="B02C20"/>
              </a:solidFill>
              <a:ln>
                <a:noFill/>
              </a:ln>
            </p:spPr>
            <p:txBody>
              <a:bodyPr spcFirstLastPara="1" wrap="square" lIns="121900" tIns="121900" rIns="121900" bIns="121900" anchor="ctr" anchorCtr="0">
                <a:noAutofit/>
              </a:bodyPr>
              <a:lstStyle/>
              <a:p>
                <a:pPr defTabSz="609630">
                  <a:buClr>
                    <a:srgbClr val="000000"/>
                  </a:buClr>
                </a:pPr>
                <a:endParaRPr sz="800" kern="0">
                  <a:solidFill>
                    <a:srgbClr val="000000"/>
                  </a:solidFill>
                  <a:latin typeface="Arial"/>
                  <a:cs typeface="Arial"/>
                  <a:sym typeface="Arial"/>
                </a:endParaRPr>
              </a:p>
            </p:txBody>
          </p:sp>
          <p:sp>
            <p:nvSpPr>
              <p:cNvPr id="30" name="Google Shape;84;p2">
                <a:extLst>
                  <a:ext uri="{FF2B5EF4-FFF2-40B4-BE49-F238E27FC236}">
                    <a16:creationId xmlns:a16="http://schemas.microsoft.com/office/drawing/2014/main" id="{5A5BD17C-073B-36EC-3FDC-7FB7D7A657A3}"/>
                  </a:ext>
                </a:extLst>
              </p:cNvPr>
              <p:cNvSpPr txBox="1"/>
              <p:nvPr/>
            </p:nvSpPr>
            <p:spPr>
              <a:xfrm>
                <a:off x="2830556" y="1666262"/>
                <a:ext cx="1328400" cy="661500"/>
              </a:xfrm>
              <a:prstGeom prst="rect">
                <a:avLst/>
              </a:prstGeom>
              <a:noFill/>
              <a:ln>
                <a:noFill/>
              </a:ln>
            </p:spPr>
            <p:txBody>
              <a:bodyPr spcFirstLastPara="1" wrap="square" lIns="121900" tIns="121900" rIns="121900" bIns="121900" anchor="ctr" anchorCtr="0">
                <a:noAutofit/>
              </a:bodyPr>
              <a:lstStyle/>
              <a:p>
                <a:pPr algn="ctr" defTabSz="609630">
                  <a:buClr>
                    <a:srgbClr val="000000"/>
                  </a:buClr>
                </a:pPr>
                <a:r>
                  <a:rPr lang="en-US" sz="1200" kern="0">
                    <a:solidFill>
                      <a:srgbClr val="FFFFFF"/>
                    </a:solidFill>
                    <a:latin typeface="Roboto"/>
                    <a:ea typeface="Roboto"/>
                    <a:cs typeface="Roboto"/>
                    <a:sym typeface="Roboto"/>
                  </a:rPr>
                  <a:t>Vestibulum congue </a:t>
                </a:r>
                <a:endParaRPr sz="1200" kern="0">
                  <a:solidFill>
                    <a:srgbClr val="FFFFFF"/>
                  </a:solidFill>
                  <a:latin typeface="Roboto"/>
                  <a:ea typeface="Roboto"/>
                  <a:cs typeface="Roboto"/>
                  <a:sym typeface="Roboto"/>
                </a:endParaRPr>
              </a:p>
            </p:txBody>
          </p:sp>
        </p:grpSp>
        <p:sp>
          <p:nvSpPr>
            <p:cNvPr id="11" name="Google Shape;85;p2">
              <a:extLst>
                <a:ext uri="{FF2B5EF4-FFF2-40B4-BE49-F238E27FC236}">
                  <a16:creationId xmlns:a16="http://schemas.microsoft.com/office/drawing/2014/main" id="{406D5E5B-ABEC-212D-EAB1-8D3D82A37911}"/>
                </a:ext>
              </a:extLst>
            </p:cNvPr>
            <p:cNvSpPr/>
            <p:nvPr/>
          </p:nvSpPr>
          <p:spPr>
            <a:xfrm>
              <a:off x="8169885" y="3886341"/>
              <a:ext cx="2451600" cy="2451600"/>
            </a:xfrm>
            <a:prstGeom prst="ellipse">
              <a:avLst/>
            </a:prstGeom>
            <a:solidFill>
              <a:srgbClr val="EDA29B"/>
            </a:solidFill>
            <a:ln>
              <a:noFill/>
            </a:ln>
          </p:spPr>
          <p:txBody>
            <a:bodyPr spcFirstLastPara="1" wrap="square" lIns="121900" tIns="121900" rIns="121900" bIns="121900" anchor="ctr" anchorCtr="0">
              <a:noAutofit/>
            </a:bodyPr>
            <a:lstStyle/>
            <a:p>
              <a:pPr defTabSz="609630">
                <a:buClr>
                  <a:srgbClr val="000000"/>
                </a:buClr>
              </a:pPr>
              <a:endParaRPr sz="800" kern="0">
                <a:solidFill>
                  <a:srgbClr val="000000"/>
                </a:solidFill>
                <a:latin typeface="Arial"/>
                <a:cs typeface="Arial"/>
                <a:sym typeface="Arial"/>
              </a:endParaRPr>
            </a:p>
          </p:txBody>
        </p:sp>
        <p:sp>
          <p:nvSpPr>
            <p:cNvPr id="12" name="Google Shape;86;p2">
              <a:extLst>
                <a:ext uri="{FF2B5EF4-FFF2-40B4-BE49-F238E27FC236}">
                  <a16:creationId xmlns:a16="http://schemas.microsoft.com/office/drawing/2014/main" id="{83E36048-F71D-3498-EB61-A333C41CBF92}"/>
                </a:ext>
              </a:extLst>
            </p:cNvPr>
            <p:cNvSpPr/>
            <p:nvPr/>
          </p:nvSpPr>
          <p:spPr>
            <a:xfrm>
              <a:off x="5447713" y="1164174"/>
              <a:ext cx="7896000" cy="7896000"/>
            </a:xfrm>
            <a:prstGeom prst="ellipse">
              <a:avLst/>
            </a:prstGeom>
            <a:solidFill>
              <a:srgbClr val="83E3D9"/>
            </a:solidFill>
            <a:ln>
              <a:noFill/>
            </a:ln>
          </p:spPr>
          <p:txBody>
            <a:bodyPr spcFirstLastPara="1" wrap="square" lIns="121900" tIns="121900" rIns="121900" bIns="121900" anchor="ctr" anchorCtr="0">
              <a:noAutofit/>
            </a:bodyPr>
            <a:lstStyle/>
            <a:p>
              <a:pPr defTabSz="609630">
                <a:buClr>
                  <a:srgbClr val="000000"/>
                </a:buClr>
              </a:pPr>
              <a:endParaRPr sz="800" kern="0">
                <a:solidFill>
                  <a:srgbClr val="000000"/>
                </a:solidFill>
                <a:latin typeface="Arial"/>
                <a:cs typeface="Arial"/>
                <a:sym typeface="Arial"/>
              </a:endParaRPr>
            </a:p>
          </p:txBody>
        </p:sp>
        <p:grpSp>
          <p:nvGrpSpPr>
            <p:cNvPr id="13" name="Google Shape;87;p2">
              <a:extLst>
                <a:ext uri="{FF2B5EF4-FFF2-40B4-BE49-F238E27FC236}">
                  <a16:creationId xmlns:a16="http://schemas.microsoft.com/office/drawing/2014/main" id="{9EF7FD9B-3E35-A5F9-950E-3FA70BCDEB9B}"/>
                </a:ext>
              </a:extLst>
            </p:cNvPr>
            <p:cNvGrpSpPr/>
            <p:nvPr/>
          </p:nvGrpSpPr>
          <p:grpSpPr>
            <a:xfrm>
              <a:off x="7239723" y="814757"/>
              <a:ext cx="4332000" cy="4332000"/>
              <a:chOff x="3619861" y="407378"/>
              <a:chExt cx="2166000" cy="2166000"/>
            </a:xfrm>
          </p:grpSpPr>
          <p:sp>
            <p:nvSpPr>
              <p:cNvPr id="27" name="Google Shape;88;p2">
                <a:extLst>
                  <a:ext uri="{FF2B5EF4-FFF2-40B4-BE49-F238E27FC236}">
                    <a16:creationId xmlns:a16="http://schemas.microsoft.com/office/drawing/2014/main" id="{FCF72DEF-1F5E-BB96-2640-ED8DF29EA8A5}"/>
                  </a:ext>
                </a:extLst>
              </p:cNvPr>
              <p:cNvSpPr/>
              <p:nvPr/>
            </p:nvSpPr>
            <p:spPr>
              <a:xfrm>
                <a:off x="3619861" y="407378"/>
                <a:ext cx="2166000" cy="2166000"/>
              </a:xfrm>
              <a:prstGeom prst="ellipse">
                <a:avLst/>
              </a:prstGeom>
              <a:solidFill>
                <a:srgbClr val="1F887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609630">
                  <a:buClr>
                    <a:srgbClr val="000000"/>
                  </a:buClr>
                </a:pPr>
                <a:endParaRPr sz="800" kern="0">
                  <a:solidFill>
                    <a:srgbClr val="000000"/>
                  </a:solidFill>
                  <a:latin typeface="Arial"/>
                  <a:cs typeface="Arial"/>
                  <a:sym typeface="Arial"/>
                </a:endParaRPr>
              </a:p>
            </p:txBody>
          </p:sp>
          <p:sp>
            <p:nvSpPr>
              <p:cNvPr id="28" name="Google Shape;89;p2">
                <a:extLst>
                  <a:ext uri="{FF2B5EF4-FFF2-40B4-BE49-F238E27FC236}">
                    <a16:creationId xmlns:a16="http://schemas.microsoft.com/office/drawing/2014/main" id="{866EC2C5-DB4E-0C65-B7F3-F103B5D57ECB}"/>
                  </a:ext>
                </a:extLst>
              </p:cNvPr>
              <p:cNvSpPr txBox="1"/>
              <p:nvPr/>
            </p:nvSpPr>
            <p:spPr>
              <a:xfrm>
                <a:off x="4024522" y="707737"/>
                <a:ext cx="1328400" cy="661500"/>
              </a:xfrm>
              <a:prstGeom prst="rect">
                <a:avLst/>
              </a:prstGeom>
              <a:noFill/>
              <a:ln>
                <a:noFill/>
              </a:ln>
            </p:spPr>
            <p:txBody>
              <a:bodyPr spcFirstLastPara="1" wrap="square" lIns="121900" tIns="121900" rIns="121900" bIns="121900" anchor="ctr" anchorCtr="0">
                <a:noAutofit/>
              </a:bodyPr>
              <a:lstStyle/>
              <a:p>
                <a:pPr algn="ctr" defTabSz="609630">
                  <a:buClr>
                    <a:srgbClr val="000000"/>
                  </a:buClr>
                </a:pPr>
                <a:r>
                  <a:rPr lang="en-US" sz="1200" kern="0">
                    <a:solidFill>
                      <a:srgbClr val="FFFFFF"/>
                    </a:solidFill>
                    <a:latin typeface="Roboto"/>
                    <a:ea typeface="Roboto"/>
                    <a:cs typeface="Roboto"/>
                    <a:sym typeface="Roboto"/>
                  </a:rPr>
                  <a:t>State Policy Implementation</a:t>
                </a:r>
                <a:endParaRPr sz="1200" kern="0">
                  <a:solidFill>
                    <a:srgbClr val="FFFFFF"/>
                  </a:solidFill>
                  <a:latin typeface="Roboto"/>
                  <a:ea typeface="Roboto"/>
                  <a:cs typeface="Roboto"/>
                  <a:sym typeface="Roboto"/>
                </a:endParaRPr>
              </a:p>
            </p:txBody>
          </p:sp>
        </p:grpSp>
        <p:grpSp>
          <p:nvGrpSpPr>
            <p:cNvPr id="14" name="Google Shape;90;p2">
              <a:extLst>
                <a:ext uri="{FF2B5EF4-FFF2-40B4-BE49-F238E27FC236}">
                  <a16:creationId xmlns:a16="http://schemas.microsoft.com/office/drawing/2014/main" id="{C4AD28BF-E061-44D0-B8EF-DE3F6DF3399E}"/>
                </a:ext>
              </a:extLst>
            </p:cNvPr>
            <p:cNvGrpSpPr/>
            <p:nvPr/>
          </p:nvGrpSpPr>
          <p:grpSpPr>
            <a:xfrm>
              <a:off x="9296222" y="2286085"/>
              <a:ext cx="4332000" cy="4332000"/>
              <a:chOff x="4648111" y="1143043"/>
              <a:chExt cx="2166000" cy="2166000"/>
            </a:xfrm>
          </p:grpSpPr>
          <p:sp>
            <p:nvSpPr>
              <p:cNvPr id="25" name="Google Shape;91;p2">
                <a:extLst>
                  <a:ext uri="{FF2B5EF4-FFF2-40B4-BE49-F238E27FC236}">
                    <a16:creationId xmlns:a16="http://schemas.microsoft.com/office/drawing/2014/main" id="{89AB92AF-9D5F-E8FE-A6DB-55DE05DE8A32}"/>
                  </a:ext>
                </a:extLst>
              </p:cNvPr>
              <p:cNvSpPr/>
              <p:nvPr/>
            </p:nvSpPr>
            <p:spPr>
              <a:xfrm>
                <a:off x="4648111" y="1143043"/>
                <a:ext cx="2166000" cy="2166000"/>
              </a:xfrm>
              <a:prstGeom prst="ellipse">
                <a:avLst/>
              </a:prstGeom>
              <a:solidFill>
                <a:srgbClr val="249C90"/>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609630">
                  <a:buClr>
                    <a:srgbClr val="000000"/>
                  </a:buClr>
                </a:pPr>
                <a:endParaRPr sz="800" kern="0">
                  <a:solidFill>
                    <a:srgbClr val="000000"/>
                  </a:solidFill>
                  <a:latin typeface="Arial"/>
                  <a:cs typeface="Arial"/>
                  <a:sym typeface="Arial"/>
                </a:endParaRPr>
              </a:p>
            </p:txBody>
          </p:sp>
          <p:sp>
            <p:nvSpPr>
              <p:cNvPr id="26" name="Google Shape;92;p2">
                <a:extLst>
                  <a:ext uri="{FF2B5EF4-FFF2-40B4-BE49-F238E27FC236}">
                    <a16:creationId xmlns:a16="http://schemas.microsoft.com/office/drawing/2014/main" id="{58DC2403-05B7-D34A-8251-0D1268DE23E0}"/>
                  </a:ext>
                </a:extLst>
              </p:cNvPr>
              <p:cNvSpPr txBox="1"/>
              <p:nvPr/>
            </p:nvSpPr>
            <p:spPr>
              <a:xfrm>
                <a:off x="5084844" y="1716531"/>
                <a:ext cx="1535700" cy="661500"/>
              </a:xfrm>
              <a:prstGeom prst="rect">
                <a:avLst/>
              </a:prstGeom>
              <a:noFill/>
              <a:ln>
                <a:noFill/>
              </a:ln>
            </p:spPr>
            <p:txBody>
              <a:bodyPr spcFirstLastPara="1" wrap="square" lIns="121900" tIns="121900" rIns="121900" bIns="121900" anchor="ctr" anchorCtr="0">
                <a:noAutofit/>
              </a:bodyPr>
              <a:lstStyle/>
              <a:p>
                <a:pPr algn="ctr" defTabSz="609630">
                  <a:buClr>
                    <a:srgbClr val="000000"/>
                  </a:buClr>
                </a:pPr>
                <a:r>
                  <a:rPr lang="en-US" sz="1200" kern="0" dirty="0">
                    <a:solidFill>
                      <a:srgbClr val="FFFFFF"/>
                    </a:solidFill>
                    <a:latin typeface="Roboto"/>
                    <a:ea typeface="Roboto"/>
                    <a:cs typeface="Roboto"/>
                    <a:sym typeface="Roboto"/>
                  </a:rPr>
                  <a:t>Program responses to children’s behavior</a:t>
                </a:r>
                <a:endParaRPr sz="1200" kern="0" dirty="0">
                  <a:solidFill>
                    <a:srgbClr val="FFFFFF"/>
                  </a:solidFill>
                  <a:latin typeface="Roboto"/>
                  <a:ea typeface="Roboto"/>
                  <a:cs typeface="Roboto"/>
                  <a:sym typeface="Roboto"/>
                </a:endParaRPr>
              </a:p>
            </p:txBody>
          </p:sp>
        </p:grpSp>
        <p:grpSp>
          <p:nvGrpSpPr>
            <p:cNvPr id="15" name="Google Shape;93;p2">
              <a:extLst>
                <a:ext uri="{FF2B5EF4-FFF2-40B4-BE49-F238E27FC236}">
                  <a16:creationId xmlns:a16="http://schemas.microsoft.com/office/drawing/2014/main" id="{E5473F21-046E-A428-8567-C0F7120F5B98}"/>
                </a:ext>
              </a:extLst>
            </p:cNvPr>
            <p:cNvGrpSpPr/>
            <p:nvPr/>
          </p:nvGrpSpPr>
          <p:grpSpPr>
            <a:xfrm>
              <a:off x="8477624" y="4715379"/>
              <a:ext cx="4332000" cy="4332000"/>
              <a:chOff x="4238812" y="2357689"/>
              <a:chExt cx="2166000" cy="2166000"/>
            </a:xfrm>
          </p:grpSpPr>
          <p:sp>
            <p:nvSpPr>
              <p:cNvPr id="23" name="Google Shape;94;p2">
                <a:extLst>
                  <a:ext uri="{FF2B5EF4-FFF2-40B4-BE49-F238E27FC236}">
                    <a16:creationId xmlns:a16="http://schemas.microsoft.com/office/drawing/2014/main" id="{50DF9DCD-4CB1-E644-27A5-929F67DF560E}"/>
                  </a:ext>
                </a:extLst>
              </p:cNvPr>
              <p:cNvSpPr/>
              <p:nvPr/>
            </p:nvSpPr>
            <p:spPr>
              <a:xfrm>
                <a:off x="4238812" y="2357689"/>
                <a:ext cx="2166000" cy="2166000"/>
              </a:xfrm>
              <a:prstGeom prst="ellipse">
                <a:avLst/>
              </a:prstGeom>
              <a:solidFill>
                <a:srgbClr val="155B5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609630">
                  <a:buClr>
                    <a:srgbClr val="000000"/>
                  </a:buClr>
                </a:pPr>
                <a:endParaRPr sz="800" kern="0">
                  <a:solidFill>
                    <a:srgbClr val="000000"/>
                  </a:solidFill>
                  <a:latin typeface="Arial"/>
                  <a:cs typeface="Arial"/>
                  <a:sym typeface="Arial"/>
                </a:endParaRPr>
              </a:p>
            </p:txBody>
          </p:sp>
          <p:sp>
            <p:nvSpPr>
              <p:cNvPr id="24" name="Google Shape;95;p2">
                <a:extLst>
                  <a:ext uri="{FF2B5EF4-FFF2-40B4-BE49-F238E27FC236}">
                    <a16:creationId xmlns:a16="http://schemas.microsoft.com/office/drawing/2014/main" id="{DB9F0169-124B-23A6-FBC5-9E17D784AD8B}"/>
                  </a:ext>
                </a:extLst>
              </p:cNvPr>
              <p:cNvSpPr txBox="1"/>
              <p:nvPr/>
            </p:nvSpPr>
            <p:spPr>
              <a:xfrm>
                <a:off x="5047891" y="3185187"/>
                <a:ext cx="1328400" cy="661500"/>
              </a:xfrm>
              <a:prstGeom prst="rect">
                <a:avLst/>
              </a:prstGeom>
              <a:noFill/>
              <a:ln>
                <a:noFill/>
              </a:ln>
            </p:spPr>
            <p:txBody>
              <a:bodyPr spcFirstLastPara="1" wrap="square" lIns="121900" tIns="121900" rIns="121900" bIns="121900" anchor="ctr" anchorCtr="0">
                <a:noAutofit/>
              </a:bodyPr>
              <a:lstStyle/>
              <a:p>
                <a:pPr algn="ctr" defTabSz="609630">
                  <a:buClr>
                    <a:srgbClr val="000000"/>
                  </a:buClr>
                </a:pPr>
                <a:r>
                  <a:rPr lang="en-US" sz="1200" kern="0">
                    <a:solidFill>
                      <a:srgbClr val="FFFFFF"/>
                    </a:solidFill>
                    <a:latin typeface="Roboto"/>
                    <a:ea typeface="Roboto"/>
                    <a:cs typeface="Roboto"/>
                    <a:sym typeface="Roboto"/>
                  </a:rPr>
                  <a:t>Unique challenges for foster-involved and children with disabilities</a:t>
                </a:r>
                <a:endParaRPr sz="1200" kern="0">
                  <a:solidFill>
                    <a:srgbClr val="FFFFFF"/>
                  </a:solidFill>
                  <a:latin typeface="Roboto"/>
                  <a:ea typeface="Roboto"/>
                  <a:cs typeface="Roboto"/>
                  <a:sym typeface="Roboto"/>
                </a:endParaRPr>
              </a:p>
            </p:txBody>
          </p:sp>
        </p:grpSp>
        <p:grpSp>
          <p:nvGrpSpPr>
            <p:cNvPr id="16" name="Google Shape;96;p2">
              <a:extLst>
                <a:ext uri="{FF2B5EF4-FFF2-40B4-BE49-F238E27FC236}">
                  <a16:creationId xmlns:a16="http://schemas.microsoft.com/office/drawing/2014/main" id="{6EF90BD9-D454-F6F3-8E75-E8BFBF0EC8F0}"/>
                </a:ext>
              </a:extLst>
            </p:cNvPr>
            <p:cNvGrpSpPr/>
            <p:nvPr/>
          </p:nvGrpSpPr>
          <p:grpSpPr>
            <a:xfrm>
              <a:off x="5966402" y="4715579"/>
              <a:ext cx="4332000" cy="4332000"/>
              <a:chOff x="2983201" y="2357790"/>
              <a:chExt cx="2166000" cy="2166000"/>
            </a:xfrm>
          </p:grpSpPr>
          <p:sp>
            <p:nvSpPr>
              <p:cNvPr id="21" name="Google Shape;97;p2">
                <a:extLst>
                  <a:ext uri="{FF2B5EF4-FFF2-40B4-BE49-F238E27FC236}">
                    <a16:creationId xmlns:a16="http://schemas.microsoft.com/office/drawing/2014/main" id="{160EDEC2-B708-669B-CEB3-7F01FFFB1162}"/>
                  </a:ext>
                </a:extLst>
              </p:cNvPr>
              <p:cNvSpPr/>
              <p:nvPr/>
            </p:nvSpPr>
            <p:spPr>
              <a:xfrm>
                <a:off x="2983201" y="2357790"/>
                <a:ext cx="2166000" cy="2166000"/>
              </a:xfrm>
              <a:prstGeom prst="ellipse">
                <a:avLst/>
              </a:prstGeom>
              <a:solidFill>
                <a:srgbClr val="1B786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609630">
                  <a:buClr>
                    <a:srgbClr val="000000"/>
                  </a:buClr>
                </a:pPr>
                <a:endParaRPr sz="800" kern="0">
                  <a:solidFill>
                    <a:srgbClr val="000000"/>
                  </a:solidFill>
                  <a:latin typeface="Arial"/>
                  <a:cs typeface="Arial"/>
                  <a:sym typeface="Arial"/>
                </a:endParaRPr>
              </a:p>
            </p:txBody>
          </p:sp>
          <p:sp>
            <p:nvSpPr>
              <p:cNvPr id="22" name="Google Shape;98;p2">
                <a:extLst>
                  <a:ext uri="{FF2B5EF4-FFF2-40B4-BE49-F238E27FC236}">
                    <a16:creationId xmlns:a16="http://schemas.microsoft.com/office/drawing/2014/main" id="{9F31AEF7-0E37-FEF3-8F96-C30ED0B2CEA0}"/>
                  </a:ext>
                </a:extLst>
              </p:cNvPr>
              <p:cNvSpPr txBox="1"/>
              <p:nvPr/>
            </p:nvSpPr>
            <p:spPr>
              <a:xfrm>
                <a:off x="3402008" y="3348032"/>
                <a:ext cx="1328400" cy="661500"/>
              </a:xfrm>
              <a:prstGeom prst="rect">
                <a:avLst/>
              </a:prstGeom>
              <a:noFill/>
              <a:ln>
                <a:noFill/>
              </a:ln>
            </p:spPr>
            <p:txBody>
              <a:bodyPr spcFirstLastPara="1" wrap="square" lIns="121900" tIns="121900" rIns="121900" bIns="121900" anchor="ctr" anchorCtr="0">
                <a:noAutofit/>
              </a:bodyPr>
              <a:lstStyle/>
              <a:p>
                <a:pPr algn="ctr" defTabSz="609630">
                  <a:buClr>
                    <a:srgbClr val="000000"/>
                  </a:buClr>
                </a:pPr>
                <a:r>
                  <a:rPr lang="en-US" sz="1200" kern="0" dirty="0">
                    <a:solidFill>
                      <a:srgbClr val="FFFFFF"/>
                    </a:solidFill>
                    <a:latin typeface="Roboto"/>
                    <a:ea typeface="Roboto"/>
                    <a:cs typeface="Roboto"/>
                    <a:sym typeface="Roboto"/>
                  </a:rPr>
                  <a:t>Subsequent Care Arrangements</a:t>
                </a:r>
                <a:endParaRPr sz="1200" kern="0" dirty="0">
                  <a:solidFill>
                    <a:srgbClr val="FFFFFF"/>
                  </a:solidFill>
                  <a:latin typeface="Roboto"/>
                  <a:ea typeface="Roboto"/>
                  <a:cs typeface="Roboto"/>
                  <a:sym typeface="Roboto"/>
                </a:endParaRPr>
              </a:p>
            </p:txBody>
          </p:sp>
        </p:grpSp>
        <p:grpSp>
          <p:nvGrpSpPr>
            <p:cNvPr id="17" name="Google Shape;99;p2">
              <a:extLst>
                <a:ext uri="{FF2B5EF4-FFF2-40B4-BE49-F238E27FC236}">
                  <a16:creationId xmlns:a16="http://schemas.microsoft.com/office/drawing/2014/main" id="{49CD38AE-8DF3-1D0E-CA4E-34AA0258749F}"/>
                </a:ext>
              </a:extLst>
            </p:cNvPr>
            <p:cNvGrpSpPr/>
            <p:nvPr/>
          </p:nvGrpSpPr>
          <p:grpSpPr>
            <a:xfrm>
              <a:off x="5183455" y="2286024"/>
              <a:ext cx="4332000" cy="4332000"/>
              <a:chOff x="2591728" y="1143012"/>
              <a:chExt cx="2166000" cy="2166000"/>
            </a:xfrm>
          </p:grpSpPr>
          <p:sp>
            <p:nvSpPr>
              <p:cNvPr id="19" name="Google Shape;100;p2">
                <a:extLst>
                  <a:ext uri="{FF2B5EF4-FFF2-40B4-BE49-F238E27FC236}">
                    <a16:creationId xmlns:a16="http://schemas.microsoft.com/office/drawing/2014/main" id="{06DEC282-9CD6-2E6F-3ABE-39BD88224D26}"/>
                  </a:ext>
                </a:extLst>
              </p:cNvPr>
              <p:cNvSpPr/>
              <p:nvPr/>
            </p:nvSpPr>
            <p:spPr>
              <a:xfrm>
                <a:off x="2591728" y="1143012"/>
                <a:ext cx="2166000" cy="2166000"/>
              </a:xfrm>
              <a:prstGeom prst="ellipse">
                <a:avLst/>
              </a:prstGeom>
              <a:solidFill>
                <a:srgbClr val="1D7E7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609630">
                  <a:buClr>
                    <a:srgbClr val="000000"/>
                  </a:buClr>
                </a:pPr>
                <a:endParaRPr sz="800" kern="0">
                  <a:solidFill>
                    <a:srgbClr val="000000"/>
                  </a:solidFill>
                  <a:latin typeface="Arial"/>
                  <a:cs typeface="Arial"/>
                  <a:sym typeface="Arial"/>
                </a:endParaRPr>
              </a:p>
            </p:txBody>
          </p:sp>
          <p:sp>
            <p:nvSpPr>
              <p:cNvPr id="20" name="Google Shape;101;p2">
                <a:extLst>
                  <a:ext uri="{FF2B5EF4-FFF2-40B4-BE49-F238E27FC236}">
                    <a16:creationId xmlns:a16="http://schemas.microsoft.com/office/drawing/2014/main" id="{717DEC2B-6196-6F17-C4E7-51EF91375936}"/>
                  </a:ext>
                </a:extLst>
              </p:cNvPr>
              <p:cNvSpPr txBox="1"/>
              <p:nvPr/>
            </p:nvSpPr>
            <p:spPr>
              <a:xfrm>
                <a:off x="2830556" y="1716534"/>
                <a:ext cx="1328400" cy="661500"/>
              </a:xfrm>
              <a:prstGeom prst="rect">
                <a:avLst/>
              </a:prstGeom>
              <a:noFill/>
              <a:ln>
                <a:noFill/>
              </a:ln>
            </p:spPr>
            <p:txBody>
              <a:bodyPr spcFirstLastPara="1" wrap="square" lIns="121900" tIns="121900" rIns="121900" bIns="121900" anchor="ctr" anchorCtr="0">
                <a:noAutofit/>
              </a:bodyPr>
              <a:lstStyle/>
              <a:p>
                <a:pPr algn="ctr" defTabSz="609630">
                  <a:buClr>
                    <a:srgbClr val="000000"/>
                  </a:buClr>
                </a:pPr>
                <a:r>
                  <a:rPr lang="en-US" sz="1200" kern="0">
                    <a:solidFill>
                      <a:srgbClr val="FFFFFF"/>
                    </a:solidFill>
                    <a:latin typeface="Roboto"/>
                    <a:ea typeface="Roboto"/>
                    <a:cs typeface="Roboto"/>
                    <a:sym typeface="Roboto"/>
                  </a:rPr>
                  <a:t>Impact of Expulsion on Families</a:t>
                </a:r>
                <a:endParaRPr sz="1200" kern="0">
                  <a:solidFill>
                    <a:srgbClr val="FFFFFF"/>
                  </a:solidFill>
                  <a:latin typeface="Roboto"/>
                  <a:ea typeface="Roboto"/>
                  <a:cs typeface="Roboto"/>
                  <a:sym typeface="Roboto"/>
                </a:endParaRPr>
              </a:p>
            </p:txBody>
          </p:sp>
        </p:grpSp>
        <p:sp>
          <p:nvSpPr>
            <p:cNvPr id="18" name="Google Shape;102;p2">
              <a:extLst>
                <a:ext uri="{FF2B5EF4-FFF2-40B4-BE49-F238E27FC236}">
                  <a16:creationId xmlns:a16="http://schemas.microsoft.com/office/drawing/2014/main" id="{E7A2018B-6100-4D07-E788-FFF1A4B1C812}"/>
                </a:ext>
              </a:extLst>
            </p:cNvPr>
            <p:cNvSpPr/>
            <p:nvPr/>
          </p:nvSpPr>
          <p:spPr>
            <a:xfrm>
              <a:off x="8169885" y="3886341"/>
              <a:ext cx="2451600" cy="2451600"/>
            </a:xfrm>
            <a:prstGeom prst="ellipse">
              <a:avLst/>
            </a:prstGeom>
            <a:solidFill>
              <a:srgbClr val="83E3D9"/>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609630">
                <a:buClr>
                  <a:srgbClr val="000000"/>
                </a:buClr>
              </a:pPr>
              <a:r>
                <a:rPr lang="en-US" sz="1133" b="1" kern="0" dirty="0">
                  <a:solidFill>
                    <a:srgbClr val="0097A7"/>
                  </a:solidFill>
                  <a:latin typeface="Arial"/>
                  <a:cs typeface="Arial"/>
                  <a:sym typeface="Arial"/>
                </a:rPr>
                <a:t>Early Childhood Expulsion </a:t>
              </a:r>
              <a:endParaRPr sz="1133" b="1" kern="0" dirty="0">
                <a:solidFill>
                  <a:srgbClr val="0097A7"/>
                </a:solidFill>
                <a:latin typeface="Arial"/>
                <a:cs typeface="Arial"/>
                <a:sym typeface="Arial"/>
              </a:endParaRPr>
            </a:p>
          </p:txBody>
        </p:sp>
      </p:grpSp>
    </p:spTree>
    <p:extLst>
      <p:ext uri="{BB962C8B-B14F-4D97-AF65-F5344CB8AC3E}">
        <p14:creationId xmlns:p14="http://schemas.microsoft.com/office/powerpoint/2010/main" val="1413645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6688C-543F-FE07-69BC-34F4D08A23EA}"/>
              </a:ext>
            </a:extLst>
          </p:cNvPr>
          <p:cNvSpPr>
            <a:spLocks noGrp="1"/>
          </p:cNvSpPr>
          <p:nvPr>
            <p:ph type="title"/>
          </p:nvPr>
        </p:nvSpPr>
        <p:spPr/>
        <p:txBody>
          <a:bodyPr/>
          <a:lstStyle/>
          <a:p>
            <a:r>
              <a:rPr lang="en-US" dirty="0"/>
              <a:t>Research Questions </a:t>
            </a:r>
          </a:p>
        </p:txBody>
      </p:sp>
      <p:sp>
        <p:nvSpPr>
          <p:cNvPr id="3" name="Content Placeholder 2">
            <a:extLst>
              <a:ext uri="{FF2B5EF4-FFF2-40B4-BE49-F238E27FC236}">
                <a16:creationId xmlns:a16="http://schemas.microsoft.com/office/drawing/2014/main" id="{A8DE223B-C540-58A9-FFEA-028361334216}"/>
              </a:ext>
            </a:extLst>
          </p:cNvPr>
          <p:cNvSpPr>
            <a:spLocks noGrp="1"/>
          </p:cNvSpPr>
          <p:nvPr>
            <p:ph idx="1"/>
          </p:nvPr>
        </p:nvSpPr>
        <p:spPr/>
        <p:txBody>
          <a:bodyPr>
            <a:normAutofit/>
          </a:bodyPr>
          <a:lstStyle/>
          <a:p>
            <a:pPr marL="304815" indent="-296348" defTabSz="609630">
              <a:buClr>
                <a:srgbClr val="000000"/>
              </a:buClr>
              <a:buSzPct val="100000"/>
              <a:buFont typeface="Comfortaa"/>
              <a:buAutoNum type="arabicPeriod"/>
            </a:pPr>
            <a:r>
              <a:rPr lang="en-US" sz="2200" kern="0" dirty="0">
                <a:solidFill>
                  <a:srgbClr val="000000"/>
                </a:solidFill>
                <a:latin typeface="Comfortaa"/>
                <a:ea typeface="Comfortaa"/>
                <a:cs typeface="Comfortaa"/>
                <a:sym typeface="Comfortaa"/>
              </a:rPr>
              <a:t>How do families experience exclusions prior to and following the passage of the Illinois expulsion ban and do planned transitions occur as stipulated after 2018?</a:t>
            </a:r>
          </a:p>
          <a:p>
            <a:pPr marL="762015" indent="-457200" defTabSz="609630">
              <a:buClr>
                <a:srgbClr val="000000"/>
              </a:buClr>
              <a:buFont typeface="+mj-lt"/>
              <a:buAutoNum type="arabicPeriod"/>
            </a:pPr>
            <a:endParaRPr lang="en-US" sz="2200" kern="0" dirty="0">
              <a:solidFill>
                <a:srgbClr val="000000"/>
              </a:solidFill>
              <a:latin typeface="Comfortaa"/>
              <a:ea typeface="Comfortaa"/>
              <a:cs typeface="Comfortaa"/>
              <a:sym typeface="Comfortaa"/>
            </a:endParaRPr>
          </a:p>
          <a:p>
            <a:pPr marL="304815" indent="-296348" defTabSz="609630">
              <a:buClr>
                <a:srgbClr val="000000"/>
              </a:buClr>
              <a:buSzPct val="100000"/>
              <a:buFont typeface="Comfortaa"/>
              <a:buAutoNum type="arabicPeriod"/>
            </a:pPr>
            <a:r>
              <a:rPr lang="en-US" sz="2200" kern="0" dirty="0">
                <a:solidFill>
                  <a:srgbClr val="000000"/>
                </a:solidFill>
                <a:latin typeface="Comfortaa"/>
                <a:ea typeface="Comfortaa"/>
                <a:cs typeface="Comfortaa"/>
                <a:sym typeface="Comfortaa"/>
              </a:rPr>
              <a:t>How do parents’ experiences of programs’ responses to children’s challenging behaviors differ following the passage of the expulsion ban with regards to </a:t>
            </a:r>
            <a:r>
              <a:rPr lang="en-US" sz="2200" b="1" kern="0" dirty="0">
                <a:solidFill>
                  <a:srgbClr val="000000"/>
                </a:solidFill>
                <a:latin typeface="Comfortaa"/>
                <a:ea typeface="Comfortaa"/>
                <a:cs typeface="Comfortaa"/>
                <a:sym typeface="Comfortaa"/>
              </a:rPr>
              <a:t>communication, documentation, and resources and supports provided?</a:t>
            </a:r>
          </a:p>
          <a:p>
            <a:pPr marL="762015" indent="-457200" defTabSz="609630">
              <a:buClr>
                <a:srgbClr val="000000"/>
              </a:buClr>
              <a:buFont typeface="+mj-lt"/>
              <a:buAutoNum type="arabicPeriod"/>
            </a:pPr>
            <a:endParaRPr lang="en-US" sz="2200" b="1" kern="0" dirty="0">
              <a:solidFill>
                <a:srgbClr val="000000"/>
              </a:solidFill>
              <a:latin typeface="Comfortaa"/>
              <a:ea typeface="Comfortaa"/>
              <a:cs typeface="Comfortaa"/>
              <a:sym typeface="Comfortaa"/>
            </a:endParaRPr>
          </a:p>
          <a:p>
            <a:pPr marL="304815" indent="-296348" defTabSz="609630">
              <a:buClr>
                <a:srgbClr val="000000"/>
              </a:buClr>
              <a:buSzPct val="100000"/>
              <a:buFont typeface="Comfortaa"/>
              <a:buAutoNum type="arabicPeriod"/>
            </a:pPr>
            <a:r>
              <a:rPr lang="en-US" sz="2200" kern="0" dirty="0">
                <a:solidFill>
                  <a:srgbClr val="000000"/>
                </a:solidFill>
                <a:latin typeface="Comfortaa"/>
                <a:ea typeface="Comfortaa"/>
                <a:cs typeface="Comfortaa"/>
                <a:sym typeface="Comfortaa"/>
              </a:rPr>
              <a:t>For what types of behaviors are children ultimately excluded prior to and following the law?</a:t>
            </a:r>
          </a:p>
          <a:p>
            <a:endParaRPr lang="en-US" sz="2200" dirty="0"/>
          </a:p>
        </p:txBody>
      </p:sp>
    </p:spTree>
    <p:extLst>
      <p:ext uri="{BB962C8B-B14F-4D97-AF65-F5344CB8AC3E}">
        <p14:creationId xmlns:p14="http://schemas.microsoft.com/office/powerpoint/2010/main" val="3002963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283c26e79c3_0_1"/>
          <p:cNvSpPr txBox="1"/>
          <p:nvPr/>
        </p:nvSpPr>
        <p:spPr>
          <a:xfrm>
            <a:off x="1039083" y="3447900"/>
            <a:ext cx="4269800" cy="2579725"/>
          </a:xfrm>
          <a:prstGeom prst="rect">
            <a:avLst/>
          </a:prstGeom>
          <a:noFill/>
          <a:ln>
            <a:noFill/>
          </a:ln>
        </p:spPr>
        <p:txBody>
          <a:bodyPr spcFirstLastPara="1" wrap="square" lIns="60950" tIns="60950" rIns="60950" bIns="60950" anchor="t" anchorCtr="0">
            <a:spAutoFit/>
          </a:bodyPr>
          <a:lstStyle/>
          <a:p>
            <a:pPr marL="304815" indent="-232845" defTabSz="609630">
              <a:lnSpc>
                <a:spcPct val="140023"/>
              </a:lnSpc>
              <a:buClr>
                <a:srgbClr val="3D2E12"/>
              </a:buClr>
              <a:buSzPts val="1900"/>
              <a:buFont typeface="Arial"/>
              <a:buChar char="●"/>
            </a:pPr>
            <a:r>
              <a:rPr lang="en-US" sz="1267" kern="0">
                <a:solidFill>
                  <a:srgbClr val="000000"/>
                </a:solidFill>
                <a:latin typeface="Comfortaa"/>
                <a:ea typeface="Comfortaa"/>
                <a:cs typeface="Comfortaa"/>
                <a:sym typeface="Comfortaa"/>
              </a:rPr>
              <a:t>Exclusions continued, despite passage of law</a:t>
            </a:r>
            <a:endParaRPr sz="1267" kern="0">
              <a:solidFill>
                <a:srgbClr val="000000"/>
              </a:solidFill>
              <a:latin typeface="Comfortaa"/>
              <a:ea typeface="Comfortaa"/>
              <a:cs typeface="Comfortaa"/>
              <a:sym typeface="Comfortaa"/>
            </a:endParaRPr>
          </a:p>
          <a:p>
            <a:pPr marL="304815" indent="-232845" defTabSz="609630">
              <a:lnSpc>
                <a:spcPct val="140023"/>
              </a:lnSpc>
              <a:buClr>
                <a:srgbClr val="000000"/>
              </a:buClr>
              <a:buSzPts val="1900"/>
              <a:buFont typeface="Comfortaa"/>
              <a:buChar char="●"/>
            </a:pPr>
            <a:r>
              <a:rPr lang="en-US" sz="1267" kern="0">
                <a:solidFill>
                  <a:srgbClr val="000000"/>
                </a:solidFill>
                <a:latin typeface="Comfortaa"/>
                <a:ea typeface="Comfortaa"/>
                <a:cs typeface="Comfortaa"/>
                <a:sym typeface="Comfortaa"/>
              </a:rPr>
              <a:t>Externalizing behaviors &amp; developmentally appropriate non-compliance both cited as justifications before and after the law</a:t>
            </a:r>
            <a:endParaRPr sz="1267" kern="0">
              <a:solidFill>
                <a:srgbClr val="000000"/>
              </a:solidFill>
              <a:latin typeface="Comfortaa"/>
              <a:ea typeface="Comfortaa"/>
              <a:cs typeface="Comfortaa"/>
              <a:sym typeface="Comfortaa"/>
            </a:endParaRPr>
          </a:p>
          <a:p>
            <a:pPr marL="304815" indent="-232845" defTabSz="609630">
              <a:lnSpc>
                <a:spcPct val="140023"/>
              </a:lnSpc>
              <a:buClr>
                <a:srgbClr val="000000"/>
              </a:buClr>
              <a:buSzPts val="1900"/>
              <a:buFont typeface="Comfortaa"/>
              <a:buChar char="●"/>
            </a:pPr>
            <a:r>
              <a:rPr lang="en-US" sz="1267" kern="0">
                <a:solidFill>
                  <a:srgbClr val="000000"/>
                </a:solidFill>
                <a:latin typeface="Comfortaa"/>
                <a:ea typeface="Comfortaa"/>
                <a:cs typeface="Comfortaa"/>
                <a:sym typeface="Comfortaa"/>
              </a:rPr>
              <a:t>Similar content, format and frequency of communication.</a:t>
            </a:r>
            <a:endParaRPr sz="1267" kern="0">
              <a:solidFill>
                <a:srgbClr val="000000"/>
              </a:solidFill>
              <a:latin typeface="Comfortaa"/>
              <a:ea typeface="Comfortaa"/>
              <a:cs typeface="Comfortaa"/>
              <a:sym typeface="Comfortaa"/>
            </a:endParaRPr>
          </a:p>
          <a:p>
            <a:pPr marL="304815" indent="-232845" defTabSz="609630">
              <a:lnSpc>
                <a:spcPct val="140023"/>
              </a:lnSpc>
              <a:buClr>
                <a:srgbClr val="000000"/>
              </a:buClr>
              <a:buSzPts val="1900"/>
              <a:buFont typeface="Comfortaa"/>
              <a:buChar char="●"/>
            </a:pPr>
            <a:r>
              <a:rPr lang="en-US" sz="1267" kern="0">
                <a:solidFill>
                  <a:srgbClr val="000000"/>
                </a:solidFill>
                <a:latin typeface="Comfortaa"/>
                <a:ea typeface="Comfortaa"/>
                <a:cs typeface="Comfortaa"/>
                <a:sym typeface="Comfortaa"/>
              </a:rPr>
              <a:t>Engagement of resources/supports was limited and outsourced to families post-legislation</a:t>
            </a:r>
            <a:endParaRPr sz="1267" kern="0">
              <a:solidFill>
                <a:srgbClr val="000000"/>
              </a:solidFill>
              <a:latin typeface="Comfortaa"/>
              <a:ea typeface="Comfortaa"/>
              <a:cs typeface="Comfortaa"/>
              <a:sym typeface="Comfortaa"/>
            </a:endParaRPr>
          </a:p>
          <a:p>
            <a:pPr marL="304815" defTabSz="609630">
              <a:lnSpc>
                <a:spcPct val="140023"/>
              </a:lnSpc>
              <a:buClr>
                <a:srgbClr val="000000"/>
              </a:buClr>
            </a:pPr>
            <a:endParaRPr sz="1267" kern="0">
              <a:solidFill>
                <a:srgbClr val="3D2E12"/>
              </a:solidFill>
              <a:latin typeface="Comfortaa Light"/>
              <a:ea typeface="Comfortaa Light"/>
              <a:cs typeface="Comfortaa Light"/>
              <a:sym typeface="Comfortaa Light"/>
            </a:endParaRPr>
          </a:p>
        </p:txBody>
      </p:sp>
      <p:sp>
        <p:nvSpPr>
          <p:cNvPr id="118" name="Google Shape;118;g283c26e79c3_0_1"/>
          <p:cNvSpPr/>
          <p:nvPr/>
        </p:nvSpPr>
        <p:spPr>
          <a:xfrm>
            <a:off x="6064517" y="3079317"/>
            <a:ext cx="2928400" cy="2314400"/>
          </a:xfrm>
          <a:prstGeom prst="wedgeEllipseCallout">
            <a:avLst>
              <a:gd name="adj1" fmla="val -81612"/>
              <a:gd name="adj2" fmla="val -123868"/>
            </a:avLst>
          </a:prstGeom>
          <a:solidFill>
            <a:schemeClr val="lt2"/>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algn="ctr" defTabSz="609630">
              <a:buClr>
                <a:srgbClr val="000000"/>
              </a:buClr>
            </a:pPr>
            <a:r>
              <a:rPr lang="en-US" sz="933" kern="0">
                <a:solidFill>
                  <a:srgbClr val="000000"/>
                </a:solidFill>
                <a:latin typeface="Arial"/>
                <a:cs typeface="Arial"/>
                <a:sym typeface="Arial"/>
              </a:rPr>
              <a:t>“He was out of control-he was overstimulated, and they took him to the office, and he was continuing to be out of control, and [the director] said, ‘Liam you need to calm down or we’re going to have to call the police on you and the police are going to have to come down here.”</a:t>
            </a:r>
            <a:endParaRPr sz="933" kern="0">
              <a:solidFill>
                <a:srgbClr val="000000"/>
              </a:solidFill>
              <a:latin typeface="Arial"/>
              <a:cs typeface="Arial"/>
              <a:sym typeface="Arial"/>
            </a:endParaRPr>
          </a:p>
          <a:p>
            <a:pPr marL="304815" indent="-211677" algn="ctr" defTabSz="609630">
              <a:buClr>
                <a:srgbClr val="000000"/>
              </a:buClr>
              <a:buSzPts val="1400"/>
              <a:buFont typeface="Arial"/>
              <a:buChar char="-"/>
            </a:pPr>
            <a:r>
              <a:rPr lang="en-US" sz="933" i="1" kern="0">
                <a:solidFill>
                  <a:srgbClr val="000000"/>
                </a:solidFill>
                <a:latin typeface="Arial"/>
                <a:cs typeface="Arial"/>
                <a:sym typeface="Arial"/>
              </a:rPr>
              <a:t>Charles, Liam’s Dad</a:t>
            </a:r>
            <a:endParaRPr sz="933" i="1" kern="0">
              <a:solidFill>
                <a:srgbClr val="000000"/>
              </a:solidFill>
              <a:latin typeface="Arial"/>
              <a:cs typeface="Arial"/>
              <a:sym typeface="Arial"/>
            </a:endParaRPr>
          </a:p>
        </p:txBody>
      </p:sp>
      <p:sp>
        <p:nvSpPr>
          <p:cNvPr id="119" name="Google Shape;119;g283c26e79c3_0_1"/>
          <p:cNvSpPr/>
          <p:nvPr/>
        </p:nvSpPr>
        <p:spPr>
          <a:xfrm>
            <a:off x="9314033" y="3192833"/>
            <a:ext cx="2650600" cy="2087600"/>
          </a:xfrm>
          <a:prstGeom prst="wedgeEllipseCallout">
            <a:avLst>
              <a:gd name="adj1" fmla="val -41858"/>
              <a:gd name="adj2" fmla="val -150514"/>
            </a:avLst>
          </a:prstGeom>
          <a:solidFill>
            <a:schemeClr val="lt2"/>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algn="ctr" defTabSz="609630">
              <a:buClr>
                <a:srgbClr val="000000"/>
              </a:buClr>
            </a:pPr>
            <a:r>
              <a:rPr lang="en-US" sz="933" kern="0">
                <a:solidFill>
                  <a:srgbClr val="000000"/>
                </a:solidFill>
                <a:latin typeface="Arial"/>
                <a:cs typeface="Arial"/>
                <a:sym typeface="Arial"/>
              </a:rPr>
              <a:t>“They did nothing. They just said our kid’s not a good fit. They were not going to make any changes to anything that they did or any way they did anything.”</a:t>
            </a:r>
            <a:endParaRPr sz="933" kern="0">
              <a:solidFill>
                <a:srgbClr val="000000"/>
              </a:solidFill>
              <a:latin typeface="Arial"/>
              <a:cs typeface="Arial"/>
              <a:sym typeface="Arial"/>
            </a:endParaRPr>
          </a:p>
          <a:p>
            <a:pPr marL="304815" indent="-211677" algn="ctr" defTabSz="609630">
              <a:buClr>
                <a:srgbClr val="000000"/>
              </a:buClr>
              <a:buSzPts val="1400"/>
              <a:buFont typeface="Arial"/>
              <a:buChar char="-"/>
            </a:pPr>
            <a:r>
              <a:rPr lang="en-US" sz="933" i="1" kern="0">
                <a:solidFill>
                  <a:srgbClr val="000000"/>
                </a:solidFill>
                <a:latin typeface="Arial"/>
                <a:cs typeface="Arial"/>
                <a:sym typeface="Arial"/>
              </a:rPr>
              <a:t>Chloe, Gavin’s Mom</a:t>
            </a:r>
            <a:endParaRPr sz="933" i="1" kern="0">
              <a:solidFill>
                <a:srgbClr val="000000"/>
              </a:solidFill>
              <a:latin typeface="Arial"/>
              <a:cs typeface="Arial"/>
              <a:sym typeface="Arial"/>
            </a:endParaRPr>
          </a:p>
        </p:txBody>
      </p:sp>
      <p:pic>
        <p:nvPicPr>
          <p:cNvPr id="120" name="Google Shape;120;g283c26e79c3_0_1"/>
          <p:cNvPicPr preferRelativeResize="0"/>
          <p:nvPr/>
        </p:nvPicPr>
        <p:blipFill>
          <a:blip r:embed="rId3">
            <a:alphaModFix/>
          </a:blip>
          <a:stretch>
            <a:fillRect/>
          </a:stretch>
        </p:blipFill>
        <p:spPr>
          <a:xfrm>
            <a:off x="138451" y="54383"/>
            <a:ext cx="11915099" cy="4328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02EF-6307-9851-7C4E-9486799A0D04}"/>
              </a:ext>
            </a:extLst>
          </p:cNvPr>
          <p:cNvSpPr>
            <a:spLocks noGrp="1"/>
          </p:cNvSpPr>
          <p:nvPr>
            <p:ph type="title"/>
          </p:nvPr>
        </p:nvSpPr>
        <p:spPr/>
        <p:txBody>
          <a:bodyPr>
            <a:normAutofit fontScale="90000"/>
          </a:bodyPr>
          <a:lstStyle/>
          <a:p>
            <a:r>
              <a:rPr lang="en-US" dirty="0"/>
              <a:t>Implications for Policies / Programs </a:t>
            </a:r>
          </a:p>
        </p:txBody>
      </p:sp>
      <p:sp>
        <p:nvSpPr>
          <p:cNvPr id="4" name="TextBox 3">
            <a:extLst>
              <a:ext uri="{FF2B5EF4-FFF2-40B4-BE49-F238E27FC236}">
                <a16:creationId xmlns:a16="http://schemas.microsoft.com/office/drawing/2014/main" id="{E9B5B80C-6C30-658C-A5A8-9CDC99C8A761}"/>
              </a:ext>
            </a:extLst>
          </p:cNvPr>
          <p:cNvSpPr txBox="1"/>
          <p:nvPr/>
        </p:nvSpPr>
        <p:spPr>
          <a:xfrm>
            <a:off x="571499" y="1443841"/>
            <a:ext cx="10422083" cy="3477875"/>
          </a:xfrm>
          <a:prstGeom prst="rect">
            <a:avLst/>
          </a:prstGeom>
          <a:noFill/>
        </p:spPr>
        <p:txBody>
          <a:bodyPr wrap="square">
            <a:spAutoFit/>
          </a:bodyPr>
          <a:lstStyle/>
          <a:p>
            <a:pPr marL="351367" indent="-342900" defTabSz="609630">
              <a:buClr>
                <a:srgbClr val="000000"/>
              </a:buClr>
              <a:buSzPts val="3400"/>
              <a:buFont typeface="Arial" panose="020B0604020202020204" pitchFamily="34" charset="0"/>
              <a:buChar char="•"/>
            </a:pPr>
            <a:r>
              <a:rPr lang="en-US" sz="2200" kern="0" dirty="0">
                <a:solidFill>
                  <a:srgbClr val="000000"/>
                </a:solidFill>
                <a:latin typeface="Comfortaa"/>
                <a:ea typeface="Comfortaa"/>
                <a:cs typeface="Comfortaa"/>
                <a:sym typeface="Comfortaa"/>
              </a:rPr>
              <a:t>Greater education &amp; communication for </a:t>
            </a:r>
            <a:r>
              <a:rPr lang="en-US" sz="2200" b="1" kern="0" dirty="0">
                <a:solidFill>
                  <a:srgbClr val="000000"/>
                </a:solidFill>
                <a:latin typeface="Comfortaa"/>
                <a:ea typeface="Comfortaa"/>
                <a:cs typeface="Comfortaa"/>
                <a:sym typeface="Comfortaa"/>
              </a:rPr>
              <a:t>parents and providers </a:t>
            </a:r>
            <a:r>
              <a:rPr lang="en-US" sz="2200" kern="0" dirty="0">
                <a:solidFill>
                  <a:srgbClr val="000000"/>
                </a:solidFill>
                <a:latin typeface="Comfortaa"/>
                <a:ea typeface="Comfortaa"/>
                <a:cs typeface="Comfortaa"/>
                <a:sym typeface="Comfortaa"/>
              </a:rPr>
              <a:t>about state-wide viable and evidence-based interventions and resources </a:t>
            </a:r>
          </a:p>
          <a:p>
            <a:pPr marL="351367" indent="-342900" defTabSz="609630">
              <a:buClr>
                <a:srgbClr val="000000"/>
              </a:buClr>
              <a:buSzPts val="3400"/>
              <a:buFont typeface="Arial" panose="020B0604020202020204" pitchFamily="34" charset="0"/>
              <a:buChar char="•"/>
            </a:pPr>
            <a:endParaRPr lang="en-US" sz="2200" kern="0" dirty="0">
              <a:solidFill>
                <a:srgbClr val="000000"/>
              </a:solidFill>
              <a:latin typeface="Comfortaa"/>
              <a:ea typeface="Comfortaa"/>
              <a:cs typeface="Comfortaa"/>
              <a:sym typeface="Comfortaa"/>
            </a:endParaRPr>
          </a:p>
          <a:p>
            <a:pPr marL="351367" indent="-342900" defTabSz="609630">
              <a:buClr>
                <a:srgbClr val="000000"/>
              </a:buClr>
              <a:buSzPts val="3400"/>
              <a:buFont typeface="Arial" panose="020B0604020202020204" pitchFamily="34" charset="0"/>
              <a:buChar char="•"/>
            </a:pPr>
            <a:r>
              <a:rPr lang="en-US" sz="2200" kern="0" dirty="0">
                <a:solidFill>
                  <a:srgbClr val="000000"/>
                </a:solidFill>
                <a:latin typeface="Comfortaa"/>
                <a:ea typeface="Comfortaa"/>
                <a:cs typeface="Comfortaa"/>
                <a:sym typeface="Comfortaa"/>
              </a:rPr>
              <a:t>Effective teacher techniques for managing and redirecting unwanted behaviors </a:t>
            </a:r>
          </a:p>
          <a:p>
            <a:pPr marL="647715" indent="-342900" defTabSz="609630">
              <a:buClr>
                <a:srgbClr val="000000"/>
              </a:buClr>
              <a:buFont typeface="Arial" panose="020B0604020202020204" pitchFamily="34" charset="0"/>
              <a:buChar char="•"/>
            </a:pPr>
            <a:endParaRPr lang="en-US" sz="2200" kern="0" dirty="0">
              <a:solidFill>
                <a:srgbClr val="000000"/>
              </a:solidFill>
              <a:latin typeface="Comfortaa"/>
              <a:ea typeface="Comfortaa"/>
              <a:cs typeface="Comfortaa"/>
              <a:sym typeface="Comfortaa"/>
            </a:endParaRPr>
          </a:p>
          <a:p>
            <a:pPr marL="351367" indent="-342900" defTabSz="609630">
              <a:buClr>
                <a:srgbClr val="000000"/>
              </a:buClr>
              <a:buSzPts val="3400"/>
              <a:buFont typeface="Arial" panose="020B0604020202020204" pitchFamily="34" charset="0"/>
              <a:buChar char="•"/>
            </a:pPr>
            <a:r>
              <a:rPr lang="en-US" sz="2200" kern="0" dirty="0">
                <a:solidFill>
                  <a:srgbClr val="000000"/>
                </a:solidFill>
                <a:latin typeface="Comfortaa"/>
                <a:ea typeface="Comfortaa"/>
                <a:cs typeface="Comfortaa"/>
                <a:sym typeface="Comfortaa"/>
              </a:rPr>
              <a:t>Changes in the structure and working conditions of ECE teachers </a:t>
            </a:r>
          </a:p>
          <a:p>
            <a:pPr marL="647715" indent="-342900" defTabSz="609630">
              <a:buClr>
                <a:srgbClr val="000000"/>
              </a:buClr>
              <a:buFont typeface="Arial" panose="020B0604020202020204" pitchFamily="34" charset="0"/>
              <a:buChar char="•"/>
            </a:pPr>
            <a:endParaRPr lang="en-US" sz="2200" kern="0" dirty="0">
              <a:solidFill>
                <a:srgbClr val="000000"/>
              </a:solidFill>
              <a:latin typeface="Comfortaa"/>
              <a:ea typeface="Comfortaa"/>
              <a:cs typeface="Comfortaa"/>
              <a:sym typeface="Comfortaa"/>
            </a:endParaRPr>
          </a:p>
          <a:p>
            <a:pPr marL="351367" indent="-342900" defTabSz="609630">
              <a:buClr>
                <a:srgbClr val="000000"/>
              </a:buClr>
              <a:buSzPts val="3400"/>
              <a:buFont typeface="Arial" panose="020B0604020202020204" pitchFamily="34" charset="0"/>
              <a:buChar char="•"/>
            </a:pPr>
            <a:r>
              <a:rPr lang="en-US" sz="2200" kern="0" dirty="0">
                <a:solidFill>
                  <a:srgbClr val="000000"/>
                </a:solidFill>
                <a:latin typeface="Comfortaa"/>
                <a:ea typeface="Comfortaa"/>
                <a:cs typeface="Comfortaa"/>
                <a:sym typeface="Comfortaa"/>
              </a:rPr>
              <a:t>Expanding and utilizing IECMHC</a:t>
            </a:r>
          </a:p>
          <a:p>
            <a:pPr marL="351367" indent="-342900" defTabSz="609630">
              <a:buClr>
                <a:srgbClr val="000000"/>
              </a:buClr>
              <a:buSzPts val="3400"/>
              <a:buFont typeface="Arial" panose="020B0604020202020204" pitchFamily="34" charset="0"/>
              <a:buChar char="•"/>
            </a:pPr>
            <a:endParaRPr lang="en-US" sz="2200" kern="0" dirty="0">
              <a:solidFill>
                <a:srgbClr val="000000"/>
              </a:solidFill>
              <a:latin typeface="Comfortaa"/>
              <a:ea typeface="Comfortaa"/>
              <a:cs typeface="Comfortaa"/>
              <a:sym typeface="Comfortaa"/>
            </a:endParaRPr>
          </a:p>
          <a:p>
            <a:pPr marL="351367" indent="-342900" defTabSz="609630">
              <a:buClr>
                <a:srgbClr val="000000"/>
              </a:buClr>
              <a:buSzPts val="3400"/>
              <a:buFont typeface="Arial" panose="020B0604020202020204" pitchFamily="34" charset="0"/>
              <a:buChar char="•"/>
            </a:pPr>
            <a:r>
              <a:rPr lang="en-US" sz="2200" kern="0" dirty="0">
                <a:solidFill>
                  <a:srgbClr val="000000"/>
                </a:solidFill>
                <a:latin typeface="Comfortaa"/>
                <a:ea typeface="Comfortaa"/>
                <a:cs typeface="Comfortaa"/>
                <a:sym typeface="Comfortaa"/>
              </a:rPr>
              <a:t>Findings ways to support program’s vulnerability and proactive help-seeking </a:t>
            </a:r>
          </a:p>
        </p:txBody>
      </p:sp>
    </p:spTree>
    <p:extLst>
      <p:ext uri="{BB962C8B-B14F-4D97-AF65-F5344CB8AC3E}">
        <p14:creationId xmlns:p14="http://schemas.microsoft.com/office/powerpoint/2010/main" val="1846654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CC3E48-BC08-9812-D0CB-162DF2A88FCB}"/>
              </a:ext>
            </a:extLst>
          </p:cNvPr>
          <p:cNvPicPr>
            <a:picLocks noChangeAspect="1"/>
          </p:cNvPicPr>
          <p:nvPr/>
        </p:nvPicPr>
        <p:blipFill>
          <a:blip r:embed="rId3"/>
          <a:stretch>
            <a:fillRect/>
          </a:stretch>
        </p:blipFill>
        <p:spPr>
          <a:xfrm>
            <a:off x="957463" y="36413"/>
            <a:ext cx="10039721" cy="6821588"/>
          </a:xfrm>
          <a:prstGeom prst="rect">
            <a:avLst/>
          </a:prstGeom>
        </p:spPr>
      </p:pic>
    </p:spTree>
    <p:extLst>
      <p:ext uri="{BB962C8B-B14F-4D97-AF65-F5344CB8AC3E}">
        <p14:creationId xmlns:p14="http://schemas.microsoft.com/office/powerpoint/2010/main" val="113630391"/>
      </p:ext>
    </p:extLst>
  </p:cSld>
  <p:clrMapOvr>
    <a:masterClrMapping/>
  </p:clrMapOvr>
  <mc:AlternateContent xmlns:mc="http://schemas.openxmlformats.org/markup-compatibility/2006" xmlns:p14="http://schemas.microsoft.com/office/powerpoint/2010/main">
    <mc:Choice Requires="p14">
      <p:transition spd="slow" p14:dur="2000" advTm="69034"/>
    </mc:Choice>
    <mc:Fallback xmlns="">
      <p:transition spd="slow" advTm="6903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96"/>
          <p:cNvSpPr/>
          <p:nvPr/>
        </p:nvSpPr>
        <p:spPr>
          <a:xfrm>
            <a:off x="279167" y="295560"/>
            <a:ext cx="11986723" cy="660450"/>
          </a:xfrm>
          <a:prstGeom prst="rect">
            <a:avLst/>
          </a:prstGeom>
          <a:noFill/>
          <a:ln>
            <a:noFill/>
          </a:ln>
        </p:spPr>
        <p:txBody>
          <a:bodyPr spcFirstLastPara="1" wrap="square" lIns="25400" tIns="25400" rIns="25400" bIns="25400" anchor="t" anchorCtr="0">
            <a:noAutofit/>
          </a:bodyPr>
          <a:lstStyle/>
          <a:p>
            <a:pPr>
              <a:buClr>
                <a:srgbClr val="000000"/>
              </a:buClr>
              <a:buSzPts val="2900"/>
            </a:pPr>
            <a:r>
              <a:rPr lang="en-US" sz="4250" b="1" spc="800">
                <a:latin typeface="+mj-lt"/>
                <a:ea typeface="Montserrat"/>
                <a:cs typeface="Calibri" panose="020F0502020204030204" pitchFamily="34" charset="0"/>
                <a:sym typeface="Montserrat"/>
              </a:rPr>
              <a:t>8 SYSTEM CHANGE PROTOTYPES:</a:t>
            </a:r>
            <a:endParaRPr sz="4250" b="1" spc="800">
              <a:latin typeface="+mj-lt"/>
              <a:ea typeface="Montserrat"/>
              <a:cs typeface="Calibri" panose="020F0502020204030204" pitchFamily="34" charset="0"/>
              <a:sym typeface="Montserrat"/>
            </a:endParaRPr>
          </a:p>
        </p:txBody>
      </p:sp>
      <p:graphicFrame>
        <p:nvGraphicFramePr>
          <p:cNvPr id="2" name="Diagram 1"/>
          <p:cNvGraphicFramePr/>
          <p:nvPr/>
        </p:nvGraphicFramePr>
        <p:xfrm>
          <a:off x="1690255" y="1450108"/>
          <a:ext cx="8580582" cy="4808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Oval 9"/>
          <p:cNvSpPr/>
          <p:nvPr/>
        </p:nvSpPr>
        <p:spPr>
          <a:xfrm>
            <a:off x="1791855" y="1190427"/>
            <a:ext cx="618837" cy="51936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sp>
        <p:nvSpPr>
          <p:cNvPr id="11" name="Oval 10"/>
          <p:cNvSpPr/>
          <p:nvPr/>
        </p:nvSpPr>
        <p:spPr>
          <a:xfrm>
            <a:off x="4521199" y="1189458"/>
            <a:ext cx="618837" cy="51936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2" name="Oval 11"/>
          <p:cNvSpPr/>
          <p:nvPr/>
        </p:nvSpPr>
        <p:spPr>
          <a:xfrm>
            <a:off x="7287490" y="1182807"/>
            <a:ext cx="618837" cy="51936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3" name="Oval 12"/>
          <p:cNvSpPr/>
          <p:nvPr/>
        </p:nvSpPr>
        <p:spPr>
          <a:xfrm>
            <a:off x="1791855" y="3006988"/>
            <a:ext cx="618837" cy="51936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 name="Oval 13"/>
          <p:cNvSpPr/>
          <p:nvPr/>
        </p:nvSpPr>
        <p:spPr>
          <a:xfrm>
            <a:off x="4650509" y="3006988"/>
            <a:ext cx="618837" cy="51936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5.</a:t>
            </a:r>
          </a:p>
        </p:txBody>
      </p:sp>
      <p:sp>
        <p:nvSpPr>
          <p:cNvPr id="15" name="Oval 14"/>
          <p:cNvSpPr/>
          <p:nvPr/>
        </p:nvSpPr>
        <p:spPr>
          <a:xfrm>
            <a:off x="7287490" y="3006988"/>
            <a:ext cx="618837" cy="51936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6.</a:t>
            </a:r>
          </a:p>
        </p:txBody>
      </p:sp>
      <p:sp>
        <p:nvSpPr>
          <p:cNvPr id="17" name="Oval 16"/>
          <p:cNvSpPr/>
          <p:nvPr/>
        </p:nvSpPr>
        <p:spPr>
          <a:xfrm>
            <a:off x="3108035" y="4692624"/>
            <a:ext cx="618837" cy="51936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7.</a:t>
            </a:r>
          </a:p>
        </p:txBody>
      </p:sp>
      <p:sp>
        <p:nvSpPr>
          <p:cNvPr id="18" name="Oval 17"/>
          <p:cNvSpPr/>
          <p:nvPr/>
        </p:nvSpPr>
        <p:spPr>
          <a:xfrm>
            <a:off x="5897418" y="4609497"/>
            <a:ext cx="618837" cy="51936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8.</a:t>
            </a:r>
          </a:p>
        </p:txBody>
      </p:sp>
      <p:sp>
        <p:nvSpPr>
          <p:cNvPr id="3" name="TextBox 2">
            <a:extLst>
              <a:ext uri="{FF2B5EF4-FFF2-40B4-BE49-F238E27FC236}">
                <a16:creationId xmlns:a16="http://schemas.microsoft.com/office/drawing/2014/main" id="{67EC87DF-CFF8-CC44-2A50-08D246C5B30A}"/>
              </a:ext>
            </a:extLst>
          </p:cNvPr>
          <p:cNvSpPr txBox="1"/>
          <p:nvPr/>
        </p:nvSpPr>
        <p:spPr>
          <a:xfrm>
            <a:off x="0" y="0"/>
            <a:ext cx="121920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89715605"/>
      </p:ext>
    </p:extLst>
  </p:cSld>
  <p:clrMapOvr>
    <a:masterClrMapping/>
  </p:clrMapOvr>
  <mc:AlternateContent xmlns:mc="http://schemas.openxmlformats.org/markup-compatibility/2006" xmlns:p14="http://schemas.microsoft.com/office/powerpoint/2010/main">
    <mc:Choice Requires="p14">
      <p:transition spd="slow" p14:dur="2000" advTm="285667"/>
    </mc:Choice>
    <mc:Fallback xmlns="">
      <p:transition spd="slow" advTm="28566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492A34-FBEE-4366-080F-90EBCBD3DC3F}"/>
              </a:ext>
            </a:extLst>
          </p:cNvPr>
          <p:cNvSpPr txBox="1"/>
          <p:nvPr/>
        </p:nvSpPr>
        <p:spPr>
          <a:xfrm>
            <a:off x="0" y="0"/>
            <a:ext cx="12277344" cy="369332"/>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E02B2D23-9600-E5F8-7087-96FDCFDC9F8C}"/>
              </a:ext>
            </a:extLst>
          </p:cNvPr>
          <p:cNvSpPr txBox="1"/>
          <p:nvPr/>
        </p:nvSpPr>
        <p:spPr>
          <a:xfrm>
            <a:off x="9656064" y="5726190"/>
            <a:ext cx="2535936" cy="961963"/>
          </a:xfrm>
          <a:prstGeom prst="rect">
            <a:avLst/>
          </a:prstGeom>
          <a:solidFill>
            <a:schemeClr val="bg1"/>
          </a:solidFill>
        </p:spPr>
        <p:txBody>
          <a:bodyPr wrap="square" rtlCol="0">
            <a:spAutoFit/>
          </a:bodyPr>
          <a:lstStyle/>
          <a:p>
            <a:endParaRPr lang="en-US" dirty="0"/>
          </a:p>
        </p:txBody>
      </p:sp>
      <p:sp>
        <p:nvSpPr>
          <p:cNvPr id="22" name="Rectangle 21">
            <a:extLst>
              <a:ext uri="{FF2B5EF4-FFF2-40B4-BE49-F238E27FC236}">
                <a16:creationId xmlns:a16="http://schemas.microsoft.com/office/drawing/2014/main" id="{A022BE86-5269-20CB-CEF3-01BA19AB415E}"/>
              </a:ext>
            </a:extLst>
          </p:cNvPr>
          <p:cNvSpPr/>
          <p:nvPr/>
        </p:nvSpPr>
        <p:spPr>
          <a:xfrm>
            <a:off x="1735154" y="5344500"/>
            <a:ext cx="3470313" cy="156044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t>Human Factors </a:t>
            </a:r>
          </a:p>
        </p:txBody>
      </p:sp>
      <p:sp>
        <p:nvSpPr>
          <p:cNvPr id="21" name="Rectangle 20">
            <a:extLst>
              <a:ext uri="{FF2B5EF4-FFF2-40B4-BE49-F238E27FC236}">
                <a16:creationId xmlns:a16="http://schemas.microsoft.com/office/drawing/2014/main" id="{D0025432-A44E-1626-6A02-32B2D4F392C7}"/>
              </a:ext>
            </a:extLst>
          </p:cNvPr>
          <p:cNvSpPr/>
          <p:nvPr/>
        </p:nvSpPr>
        <p:spPr>
          <a:xfrm>
            <a:off x="1722305" y="3371329"/>
            <a:ext cx="3470313" cy="186005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1"/>
                </a:solidFill>
              </a:rPr>
              <a:t>Logistics</a:t>
            </a:r>
          </a:p>
        </p:txBody>
      </p:sp>
      <p:sp>
        <p:nvSpPr>
          <p:cNvPr id="20" name="Rectangle 19">
            <a:extLst>
              <a:ext uri="{FF2B5EF4-FFF2-40B4-BE49-F238E27FC236}">
                <a16:creationId xmlns:a16="http://schemas.microsoft.com/office/drawing/2014/main" id="{899649FB-81CB-A7EA-CAC9-4E34FEA3DF83}"/>
              </a:ext>
            </a:extLst>
          </p:cNvPr>
          <p:cNvSpPr/>
          <p:nvPr/>
        </p:nvSpPr>
        <p:spPr>
          <a:xfrm>
            <a:off x="1722305" y="851871"/>
            <a:ext cx="3470313" cy="247043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1"/>
                </a:solidFill>
              </a:rPr>
              <a:t>Enrollment Process </a:t>
            </a:r>
          </a:p>
        </p:txBody>
      </p:sp>
      <p:sp>
        <p:nvSpPr>
          <p:cNvPr id="5" name="TextBox 4">
            <a:extLst>
              <a:ext uri="{FF2B5EF4-FFF2-40B4-BE49-F238E27FC236}">
                <a16:creationId xmlns:a16="http://schemas.microsoft.com/office/drawing/2014/main" id="{0C0F5AE0-A068-98F8-E4F5-90E227D0FBB7}"/>
              </a:ext>
            </a:extLst>
          </p:cNvPr>
          <p:cNvSpPr txBox="1"/>
          <p:nvPr/>
        </p:nvSpPr>
        <p:spPr>
          <a:xfrm>
            <a:off x="1868605" y="84965"/>
            <a:ext cx="2984673" cy="584775"/>
          </a:xfrm>
          <a:prstGeom prst="rect">
            <a:avLst/>
          </a:prstGeom>
          <a:solidFill>
            <a:schemeClr val="accent2">
              <a:lumMod val="75000"/>
            </a:schemeClr>
          </a:solidFill>
          <a:ln>
            <a:solidFill>
              <a:srgbClr val="00B050"/>
            </a:solidFill>
          </a:ln>
        </p:spPr>
        <p:txBody>
          <a:bodyPr wrap="square" rtlCol="0">
            <a:spAutoFit/>
          </a:bodyPr>
          <a:lstStyle/>
          <a:p>
            <a:pPr algn="ctr"/>
            <a:r>
              <a:rPr lang="en-US" sz="1600" dirty="0">
                <a:solidFill>
                  <a:schemeClr val="bg1"/>
                </a:solidFill>
              </a:rPr>
              <a:t>BARRIERS</a:t>
            </a:r>
            <a:r>
              <a:rPr lang="en-US" sz="1600" dirty="0"/>
              <a:t> </a:t>
            </a:r>
            <a:r>
              <a:rPr lang="en-US" sz="1600" dirty="0">
                <a:solidFill>
                  <a:schemeClr val="bg1"/>
                </a:solidFill>
              </a:rPr>
              <a:t>/ FACILITATORS TO ECE ENROLLMENT</a:t>
            </a:r>
          </a:p>
        </p:txBody>
      </p:sp>
      <p:sp>
        <p:nvSpPr>
          <p:cNvPr id="8" name="TextBox 7">
            <a:extLst>
              <a:ext uri="{FF2B5EF4-FFF2-40B4-BE49-F238E27FC236}">
                <a16:creationId xmlns:a16="http://schemas.microsoft.com/office/drawing/2014/main" id="{22BBE7C2-E772-C878-5FFB-5542756B3567}"/>
              </a:ext>
            </a:extLst>
          </p:cNvPr>
          <p:cNvSpPr txBox="1"/>
          <p:nvPr/>
        </p:nvSpPr>
        <p:spPr>
          <a:xfrm>
            <a:off x="2214390" y="1211855"/>
            <a:ext cx="2379641" cy="374574"/>
          </a:xfrm>
          <a:prstGeom prst="rect">
            <a:avLst/>
          </a:prstGeom>
          <a:solidFill>
            <a:schemeClr val="bg1"/>
          </a:solidFill>
          <a:ln w="19050">
            <a:solidFill>
              <a:schemeClr val="tx1">
                <a:alpha val="73000"/>
              </a:schemeClr>
            </a:solidFill>
          </a:ln>
        </p:spPr>
        <p:txBody>
          <a:bodyPr wrap="square" rtlCol="0">
            <a:spAutoFit/>
          </a:bodyPr>
          <a:lstStyle/>
          <a:p>
            <a:pPr algn="ctr"/>
            <a:r>
              <a:rPr lang="en-US" dirty="0"/>
              <a:t>Lack of awareness</a:t>
            </a:r>
          </a:p>
        </p:txBody>
      </p:sp>
      <p:sp>
        <p:nvSpPr>
          <p:cNvPr id="11" name="TextBox 10">
            <a:extLst>
              <a:ext uri="{FF2B5EF4-FFF2-40B4-BE49-F238E27FC236}">
                <a16:creationId xmlns:a16="http://schemas.microsoft.com/office/drawing/2014/main" id="{EDFCA0DA-2097-8403-66BA-B69D96DF9341}"/>
              </a:ext>
            </a:extLst>
          </p:cNvPr>
          <p:cNvSpPr txBox="1"/>
          <p:nvPr/>
        </p:nvSpPr>
        <p:spPr>
          <a:xfrm>
            <a:off x="2208835" y="1689532"/>
            <a:ext cx="2379642" cy="374574"/>
          </a:xfrm>
          <a:prstGeom prst="rect">
            <a:avLst/>
          </a:prstGeom>
          <a:solidFill>
            <a:schemeClr val="bg1"/>
          </a:solidFill>
          <a:ln w="19050">
            <a:solidFill>
              <a:schemeClr val="tx1">
                <a:alpha val="73000"/>
              </a:schemeClr>
            </a:solidFill>
          </a:ln>
        </p:spPr>
        <p:txBody>
          <a:bodyPr wrap="square" rtlCol="0">
            <a:spAutoFit/>
          </a:bodyPr>
          <a:lstStyle/>
          <a:p>
            <a:pPr algn="ctr"/>
            <a:r>
              <a:rPr lang="en-US" dirty="0"/>
              <a:t>Paperwork</a:t>
            </a:r>
          </a:p>
        </p:txBody>
      </p:sp>
      <p:sp>
        <p:nvSpPr>
          <p:cNvPr id="12" name="TextBox 11">
            <a:extLst>
              <a:ext uri="{FF2B5EF4-FFF2-40B4-BE49-F238E27FC236}">
                <a16:creationId xmlns:a16="http://schemas.microsoft.com/office/drawing/2014/main" id="{898B6029-3E8A-8B6A-3670-079F0CB45256}"/>
              </a:ext>
            </a:extLst>
          </p:cNvPr>
          <p:cNvSpPr txBox="1"/>
          <p:nvPr/>
        </p:nvSpPr>
        <p:spPr>
          <a:xfrm>
            <a:off x="2208835" y="2157070"/>
            <a:ext cx="2486136" cy="646331"/>
          </a:xfrm>
          <a:prstGeom prst="rect">
            <a:avLst/>
          </a:prstGeom>
          <a:solidFill>
            <a:schemeClr val="bg1"/>
          </a:solidFill>
          <a:ln w="19050">
            <a:solidFill>
              <a:schemeClr val="tx1">
                <a:alpha val="73000"/>
              </a:schemeClr>
            </a:solidFill>
          </a:ln>
        </p:spPr>
        <p:txBody>
          <a:bodyPr wrap="square" rtlCol="0">
            <a:spAutoFit/>
          </a:bodyPr>
          <a:lstStyle/>
          <a:p>
            <a:pPr algn="ctr"/>
            <a:r>
              <a:rPr lang="en-US" dirty="0"/>
              <a:t>Outdated Technologies</a:t>
            </a:r>
          </a:p>
        </p:txBody>
      </p:sp>
      <p:sp>
        <p:nvSpPr>
          <p:cNvPr id="14" name="TextBox 13">
            <a:extLst>
              <a:ext uri="{FF2B5EF4-FFF2-40B4-BE49-F238E27FC236}">
                <a16:creationId xmlns:a16="http://schemas.microsoft.com/office/drawing/2014/main" id="{D8C3CF26-1A56-25F1-34A8-F76AE537D3BC}"/>
              </a:ext>
            </a:extLst>
          </p:cNvPr>
          <p:cNvSpPr txBox="1"/>
          <p:nvPr/>
        </p:nvSpPr>
        <p:spPr>
          <a:xfrm>
            <a:off x="2262104" y="2885925"/>
            <a:ext cx="2379643" cy="369332"/>
          </a:xfrm>
          <a:prstGeom prst="rect">
            <a:avLst/>
          </a:prstGeom>
          <a:solidFill>
            <a:schemeClr val="bg1"/>
          </a:solidFill>
          <a:ln w="19050">
            <a:solidFill>
              <a:schemeClr val="tx1">
                <a:alpha val="73000"/>
              </a:schemeClr>
            </a:solidFill>
          </a:ln>
        </p:spPr>
        <p:txBody>
          <a:bodyPr wrap="square" rtlCol="0">
            <a:spAutoFit/>
          </a:bodyPr>
          <a:lstStyle/>
          <a:p>
            <a:pPr algn="ctr"/>
            <a:r>
              <a:rPr lang="en-US" dirty="0"/>
              <a:t>Lack of transparency</a:t>
            </a:r>
          </a:p>
        </p:txBody>
      </p:sp>
      <p:sp>
        <p:nvSpPr>
          <p:cNvPr id="15" name="TextBox 14">
            <a:extLst>
              <a:ext uri="{FF2B5EF4-FFF2-40B4-BE49-F238E27FC236}">
                <a16:creationId xmlns:a16="http://schemas.microsoft.com/office/drawing/2014/main" id="{542C72A7-9C8C-E490-EAD4-DCD2F6F83CF3}"/>
              </a:ext>
            </a:extLst>
          </p:cNvPr>
          <p:cNvSpPr txBox="1"/>
          <p:nvPr/>
        </p:nvSpPr>
        <p:spPr>
          <a:xfrm>
            <a:off x="2214381" y="3762366"/>
            <a:ext cx="2379643" cy="369332"/>
          </a:xfrm>
          <a:prstGeom prst="rect">
            <a:avLst/>
          </a:prstGeom>
          <a:solidFill>
            <a:schemeClr val="bg1"/>
          </a:solidFill>
          <a:ln w="19050">
            <a:solidFill>
              <a:schemeClr val="tx1">
                <a:alpha val="73000"/>
              </a:schemeClr>
            </a:solidFill>
          </a:ln>
        </p:spPr>
        <p:txBody>
          <a:bodyPr wrap="square" rtlCol="0">
            <a:spAutoFit/>
          </a:bodyPr>
          <a:lstStyle/>
          <a:p>
            <a:pPr algn="ctr"/>
            <a:r>
              <a:rPr lang="en-US" dirty="0"/>
              <a:t>Transportation</a:t>
            </a:r>
          </a:p>
        </p:txBody>
      </p:sp>
      <p:sp>
        <p:nvSpPr>
          <p:cNvPr id="16" name="TextBox 15">
            <a:extLst>
              <a:ext uri="{FF2B5EF4-FFF2-40B4-BE49-F238E27FC236}">
                <a16:creationId xmlns:a16="http://schemas.microsoft.com/office/drawing/2014/main" id="{21BA7A2E-0FC9-4C6E-00ED-AF6F7808519B}"/>
              </a:ext>
            </a:extLst>
          </p:cNvPr>
          <p:cNvSpPr txBox="1"/>
          <p:nvPr/>
        </p:nvSpPr>
        <p:spPr>
          <a:xfrm>
            <a:off x="2214374" y="4260758"/>
            <a:ext cx="2379643" cy="369332"/>
          </a:xfrm>
          <a:prstGeom prst="rect">
            <a:avLst/>
          </a:prstGeom>
          <a:solidFill>
            <a:schemeClr val="bg1"/>
          </a:solidFill>
          <a:ln w="19050">
            <a:solidFill>
              <a:schemeClr val="tx1">
                <a:alpha val="73000"/>
              </a:schemeClr>
            </a:solidFill>
          </a:ln>
        </p:spPr>
        <p:txBody>
          <a:bodyPr wrap="square" rtlCol="0">
            <a:spAutoFit/>
          </a:bodyPr>
          <a:lstStyle/>
          <a:p>
            <a:pPr algn="ctr"/>
            <a:r>
              <a:rPr lang="en-US" dirty="0"/>
              <a:t>Cost</a:t>
            </a:r>
          </a:p>
        </p:txBody>
      </p:sp>
      <p:sp>
        <p:nvSpPr>
          <p:cNvPr id="17" name="TextBox 16">
            <a:extLst>
              <a:ext uri="{FF2B5EF4-FFF2-40B4-BE49-F238E27FC236}">
                <a16:creationId xmlns:a16="http://schemas.microsoft.com/office/drawing/2014/main" id="{84740EF6-55B0-9F2E-4E48-4C3E5702877E}"/>
              </a:ext>
            </a:extLst>
          </p:cNvPr>
          <p:cNvSpPr txBox="1"/>
          <p:nvPr/>
        </p:nvSpPr>
        <p:spPr>
          <a:xfrm>
            <a:off x="2214375" y="4766982"/>
            <a:ext cx="2379643" cy="369332"/>
          </a:xfrm>
          <a:prstGeom prst="rect">
            <a:avLst/>
          </a:prstGeom>
          <a:solidFill>
            <a:schemeClr val="bg1"/>
          </a:solidFill>
          <a:ln w="19050">
            <a:solidFill>
              <a:schemeClr val="tx1">
                <a:alpha val="73000"/>
              </a:schemeClr>
            </a:solidFill>
          </a:ln>
        </p:spPr>
        <p:txBody>
          <a:bodyPr wrap="square" rtlCol="0">
            <a:spAutoFit/>
          </a:bodyPr>
          <a:lstStyle/>
          <a:p>
            <a:pPr algn="ctr"/>
            <a:r>
              <a:rPr lang="en-US" dirty="0"/>
              <a:t>COVID - 19</a:t>
            </a:r>
          </a:p>
        </p:txBody>
      </p:sp>
      <p:sp>
        <p:nvSpPr>
          <p:cNvPr id="18" name="TextBox 17">
            <a:extLst>
              <a:ext uri="{FF2B5EF4-FFF2-40B4-BE49-F238E27FC236}">
                <a16:creationId xmlns:a16="http://schemas.microsoft.com/office/drawing/2014/main" id="{A13ADB9D-5431-CA35-01DC-45A0EA506828}"/>
              </a:ext>
            </a:extLst>
          </p:cNvPr>
          <p:cNvSpPr txBox="1"/>
          <p:nvPr/>
        </p:nvSpPr>
        <p:spPr>
          <a:xfrm>
            <a:off x="2214378" y="5776145"/>
            <a:ext cx="2379643" cy="369332"/>
          </a:xfrm>
          <a:prstGeom prst="rect">
            <a:avLst/>
          </a:prstGeom>
          <a:solidFill>
            <a:schemeClr val="bg1"/>
          </a:solidFill>
          <a:ln w="19050">
            <a:solidFill>
              <a:schemeClr val="tx1">
                <a:alpha val="73000"/>
              </a:schemeClr>
            </a:solidFill>
          </a:ln>
        </p:spPr>
        <p:txBody>
          <a:bodyPr wrap="square" rtlCol="0">
            <a:spAutoFit/>
          </a:bodyPr>
          <a:lstStyle/>
          <a:p>
            <a:pPr algn="ctr"/>
            <a:r>
              <a:rPr lang="en-US" dirty="0"/>
              <a:t>Safety &amp; Trust</a:t>
            </a:r>
          </a:p>
        </p:txBody>
      </p:sp>
      <p:sp>
        <p:nvSpPr>
          <p:cNvPr id="19" name="TextBox 18">
            <a:extLst>
              <a:ext uri="{FF2B5EF4-FFF2-40B4-BE49-F238E27FC236}">
                <a16:creationId xmlns:a16="http://schemas.microsoft.com/office/drawing/2014/main" id="{A56DBF16-6B7C-CA34-8774-F48097D65037}"/>
              </a:ext>
            </a:extLst>
          </p:cNvPr>
          <p:cNvSpPr txBox="1"/>
          <p:nvPr/>
        </p:nvSpPr>
        <p:spPr>
          <a:xfrm>
            <a:off x="2214380" y="6318821"/>
            <a:ext cx="2379643" cy="369332"/>
          </a:xfrm>
          <a:prstGeom prst="rect">
            <a:avLst/>
          </a:prstGeom>
          <a:solidFill>
            <a:schemeClr val="bg1"/>
          </a:solidFill>
          <a:ln w="19050">
            <a:solidFill>
              <a:schemeClr val="tx1">
                <a:alpha val="73000"/>
              </a:schemeClr>
            </a:solidFill>
          </a:ln>
        </p:spPr>
        <p:txBody>
          <a:bodyPr wrap="square" rtlCol="0">
            <a:spAutoFit/>
          </a:bodyPr>
          <a:lstStyle/>
          <a:p>
            <a:pPr algn="ctr"/>
            <a:r>
              <a:rPr lang="en-US" dirty="0"/>
              <a:t>Diversity</a:t>
            </a:r>
          </a:p>
        </p:txBody>
      </p:sp>
      <p:sp>
        <p:nvSpPr>
          <p:cNvPr id="23" name="Rounded Rectangle 22">
            <a:extLst>
              <a:ext uri="{FF2B5EF4-FFF2-40B4-BE49-F238E27FC236}">
                <a16:creationId xmlns:a16="http://schemas.microsoft.com/office/drawing/2014/main" id="{41F5FF46-8A63-4DB3-0924-20A6A42FA8C1}"/>
              </a:ext>
            </a:extLst>
          </p:cNvPr>
          <p:cNvSpPr/>
          <p:nvPr/>
        </p:nvSpPr>
        <p:spPr>
          <a:xfrm>
            <a:off x="6195151" y="1211856"/>
            <a:ext cx="4087258" cy="330507"/>
          </a:xfrm>
          <a:prstGeom prst="roundRect">
            <a:avLst/>
          </a:prstGeom>
          <a:solidFill>
            <a:srgbClr val="002060"/>
          </a:solidFill>
          <a:effectLst>
            <a:outerShdw blurRad="50800" dist="50800" dir="5400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Universal Application</a:t>
            </a:r>
          </a:p>
        </p:txBody>
      </p:sp>
      <p:sp>
        <p:nvSpPr>
          <p:cNvPr id="26" name="Rounded Rectangle 25">
            <a:extLst>
              <a:ext uri="{FF2B5EF4-FFF2-40B4-BE49-F238E27FC236}">
                <a16:creationId xmlns:a16="http://schemas.microsoft.com/office/drawing/2014/main" id="{0ABD11AE-CA33-9B7F-7646-86DCB52B54A6}"/>
              </a:ext>
            </a:extLst>
          </p:cNvPr>
          <p:cNvSpPr/>
          <p:nvPr/>
        </p:nvSpPr>
        <p:spPr>
          <a:xfrm>
            <a:off x="6195151" y="1907097"/>
            <a:ext cx="4087258" cy="330507"/>
          </a:xfrm>
          <a:prstGeom prst="roundRect">
            <a:avLst/>
          </a:prstGeom>
          <a:solidFill>
            <a:srgbClr val="002060"/>
          </a:solidFill>
          <a:effectLst>
            <a:outerShdw blurRad="50800" dist="50800" dir="5400000" algn="ctr" rotWithShape="0">
              <a:srgbClr val="000000">
                <a:alpha val="5047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ECE Digital Passport</a:t>
            </a:r>
          </a:p>
        </p:txBody>
      </p:sp>
      <p:sp>
        <p:nvSpPr>
          <p:cNvPr id="27" name="Rounded Rectangle 26">
            <a:extLst>
              <a:ext uri="{FF2B5EF4-FFF2-40B4-BE49-F238E27FC236}">
                <a16:creationId xmlns:a16="http://schemas.microsoft.com/office/drawing/2014/main" id="{7C2A9BE1-9A03-E635-44E3-67312C0F10E1}"/>
              </a:ext>
            </a:extLst>
          </p:cNvPr>
          <p:cNvSpPr/>
          <p:nvPr/>
        </p:nvSpPr>
        <p:spPr>
          <a:xfrm>
            <a:off x="6195151" y="3304804"/>
            <a:ext cx="4087258" cy="330507"/>
          </a:xfrm>
          <a:prstGeom prst="roundRect">
            <a:avLst/>
          </a:prstGeom>
          <a:solidFill>
            <a:srgbClr val="002060"/>
          </a:solidFill>
          <a:effectLst>
            <a:outerShdw blurRad="50800" dist="50800" dir="5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Searchable Map from mobile platform</a:t>
            </a:r>
          </a:p>
        </p:txBody>
      </p:sp>
      <p:sp>
        <p:nvSpPr>
          <p:cNvPr id="28" name="Rounded Rectangle 27">
            <a:extLst>
              <a:ext uri="{FF2B5EF4-FFF2-40B4-BE49-F238E27FC236}">
                <a16:creationId xmlns:a16="http://schemas.microsoft.com/office/drawing/2014/main" id="{654BC879-98E1-E25E-6744-CA87C87B0649}"/>
              </a:ext>
            </a:extLst>
          </p:cNvPr>
          <p:cNvSpPr/>
          <p:nvPr/>
        </p:nvSpPr>
        <p:spPr>
          <a:xfrm>
            <a:off x="6195151" y="4036532"/>
            <a:ext cx="4087258" cy="330507"/>
          </a:xfrm>
          <a:prstGeom prst="roundRect">
            <a:avLst/>
          </a:prstGeom>
          <a:solidFill>
            <a:srgbClr val="002060"/>
          </a:solidFill>
          <a:effectLst>
            <a:outerShdw blurRad="50800" dist="50800" dir="5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One-pager Placeholder Application</a:t>
            </a:r>
          </a:p>
        </p:txBody>
      </p:sp>
      <p:sp>
        <p:nvSpPr>
          <p:cNvPr id="29" name="Rounded Rectangle 28">
            <a:extLst>
              <a:ext uri="{FF2B5EF4-FFF2-40B4-BE49-F238E27FC236}">
                <a16:creationId xmlns:a16="http://schemas.microsoft.com/office/drawing/2014/main" id="{A9D0ED41-4947-9A12-45A7-5D6E4E8131E1}"/>
              </a:ext>
            </a:extLst>
          </p:cNvPr>
          <p:cNvSpPr/>
          <p:nvPr/>
        </p:nvSpPr>
        <p:spPr>
          <a:xfrm>
            <a:off x="6213533" y="4766983"/>
            <a:ext cx="4087258" cy="330507"/>
          </a:xfrm>
          <a:prstGeom prst="roundRect">
            <a:avLst/>
          </a:prstGeom>
          <a:solidFill>
            <a:srgbClr val="002060"/>
          </a:solidFill>
          <a:effectLst>
            <a:outerShdw blurRad="50800" dist="50800" dir="5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Families First Orientation</a:t>
            </a:r>
          </a:p>
        </p:txBody>
      </p:sp>
      <p:sp>
        <p:nvSpPr>
          <p:cNvPr id="30" name="Rounded Rectangle 29">
            <a:extLst>
              <a:ext uri="{FF2B5EF4-FFF2-40B4-BE49-F238E27FC236}">
                <a16:creationId xmlns:a16="http://schemas.microsoft.com/office/drawing/2014/main" id="{2BC1EB44-0DA1-8E74-FD68-897EA49BAB0A}"/>
              </a:ext>
            </a:extLst>
          </p:cNvPr>
          <p:cNvSpPr/>
          <p:nvPr/>
        </p:nvSpPr>
        <p:spPr>
          <a:xfrm>
            <a:off x="6195151" y="5523175"/>
            <a:ext cx="4087258" cy="330507"/>
          </a:xfrm>
          <a:prstGeom prst="roundRect">
            <a:avLst/>
          </a:prstGeom>
          <a:solidFill>
            <a:srgbClr val="002060"/>
          </a:solidFill>
          <a:effectLst>
            <a:outerShdw blurRad="50800" dist="50800" dir="5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Equitable and Increased Funding </a:t>
            </a:r>
          </a:p>
        </p:txBody>
      </p:sp>
      <p:sp>
        <p:nvSpPr>
          <p:cNvPr id="31" name="Rounded Rectangle 30">
            <a:extLst>
              <a:ext uri="{FF2B5EF4-FFF2-40B4-BE49-F238E27FC236}">
                <a16:creationId xmlns:a16="http://schemas.microsoft.com/office/drawing/2014/main" id="{B0CB3596-FB16-99C1-B623-70DB1B148276}"/>
              </a:ext>
            </a:extLst>
          </p:cNvPr>
          <p:cNvSpPr/>
          <p:nvPr/>
        </p:nvSpPr>
        <p:spPr>
          <a:xfrm>
            <a:off x="6195151" y="2589181"/>
            <a:ext cx="4087258" cy="330507"/>
          </a:xfrm>
          <a:prstGeom prst="roundRect">
            <a:avLst/>
          </a:prstGeom>
          <a:solidFill>
            <a:srgbClr val="002060"/>
          </a:solidFill>
          <a:effectLst>
            <a:outerShdw blurRad="50800" dist="50800" dir="5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ECE Coach / Navigator</a:t>
            </a:r>
          </a:p>
        </p:txBody>
      </p:sp>
      <p:sp>
        <p:nvSpPr>
          <p:cNvPr id="32" name="Rounded Rectangle 31">
            <a:extLst>
              <a:ext uri="{FF2B5EF4-FFF2-40B4-BE49-F238E27FC236}">
                <a16:creationId xmlns:a16="http://schemas.microsoft.com/office/drawing/2014/main" id="{7221C4CB-6810-A864-AD7D-3A9090FED7C1}"/>
              </a:ext>
            </a:extLst>
          </p:cNvPr>
          <p:cNvSpPr/>
          <p:nvPr/>
        </p:nvSpPr>
        <p:spPr>
          <a:xfrm>
            <a:off x="6195151" y="6257369"/>
            <a:ext cx="4087258" cy="330507"/>
          </a:xfrm>
          <a:prstGeom prst="roundRect">
            <a:avLst/>
          </a:prstGeom>
          <a:solidFill>
            <a:srgbClr val="002060"/>
          </a:solidFill>
          <a:effectLst>
            <a:outerShdw blurRad="50800" dist="50800" dir="5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Bridge to Better </a:t>
            </a:r>
          </a:p>
        </p:txBody>
      </p:sp>
      <p:sp>
        <p:nvSpPr>
          <p:cNvPr id="33" name="Rounded Rectangle 32">
            <a:extLst>
              <a:ext uri="{FF2B5EF4-FFF2-40B4-BE49-F238E27FC236}">
                <a16:creationId xmlns:a16="http://schemas.microsoft.com/office/drawing/2014/main" id="{7FCF4947-8882-1103-C05A-CB1D3648AC9F}"/>
              </a:ext>
            </a:extLst>
          </p:cNvPr>
          <p:cNvSpPr/>
          <p:nvPr/>
        </p:nvSpPr>
        <p:spPr>
          <a:xfrm>
            <a:off x="6195151" y="80590"/>
            <a:ext cx="4087258" cy="584775"/>
          </a:xfrm>
          <a:prstGeom prst="roundRect">
            <a:avLst/>
          </a:prstGeom>
          <a:solidFill>
            <a:srgbClr val="002060"/>
          </a:solidFill>
          <a:effectLst>
            <a:outerShdw blurRad="50800" dist="50800" dir="5400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ECE STAFF &amp; PARENT </a:t>
            </a:r>
            <a:br>
              <a:rPr lang="en-US" dirty="0">
                <a:solidFill>
                  <a:schemeClr val="bg1"/>
                </a:solidFill>
              </a:rPr>
            </a:br>
            <a:r>
              <a:rPr lang="en-US" dirty="0">
                <a:solidFill>
                  <a:schemeClr val="bg1"/>
                </a:solidFill>
              </a:rPr>
              <a:t>CO-CREATED SOLUTIONS</a:t>
            </a:r>
          </a:p>
        </p:txBody>
      </p:sp>
      <p:cxnSp>
        <p:nvCxnSpPr>
          <p:cNvPr id="35" name="Straight Connector 34">
            <a:extLst>
              <a:ext uri="{FF2B5EF4-FFF2-40B4-BE49-F238E27FC236}">
                <a16:creationId xmlns:a16="http://schemas.microsoft.com/office/drawing/2014/main" id="{6507CFEC-F459-CD4D-F546-1AE2EBDF2F71}"/>
              </a:ext>
            </a:extLst>
          </p:cNvPr>
          <p:cNvCxnSpPr>
            <a:cxnSpLocks/>
            <a:stCxn id="23" idx="1"/>
            <a:endCxn id="11" idx="3"/>
          </p:cNvCxnSpPr>
          <p:nvPr/>
        </p:nvCxnSpPr>
        <p:spPr>
          <a:xfrm flipH="1">
            <a:off x="4588477" y="1377110"/>
            <a:ext cx="1606674" cy="49970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B3FFDE-204A-1E49-665D-BCDB58424EC5}"/>
              </a:ext>
            </a:extLst>
          </p:cNvPr>
          <p:cNvCxnSpPr>
            <a:cxnSpLocks/>
            <a:stCxn id="26" idx="1"/>
            <a:endCxn id="8" idx="3"/>
          </p:cNvCxnSpPr>
          <p:nvPr/>
        </p:nvCxnSpPr>
        <p:spPr>
          <a:xfrm flipH="1" flipV="1">
            <a:off x="4594031" y="1399142"/>
            <a:ext cx="1601121" cy="673208"/>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7CAD244-76ED-2E28-AF18-9C453606B9F4}"/>
              </a:ext>
            </a:extLst>
          </p:cNvPr>
          <p:cNvCxnSpPr>
            <a:cxnSpLocks/>
            <a:stCxn id="26" idx="1"/>
            <a:endCxn id="11" idx="3"/>
          </p:cNvCxnSpPr>
          <p:nvPr/>
        </p:nvCxnSpPr>
        <p:spPr>
          <a:xfrm flipH="1" flipV="1">
            <a:off x="4588477" y="1876819"/>
            <a:ext cx="1606674" cy="195532"/>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1148723-498D-FE93-3927-6095477E643A}"/>
              </a:ext>
            </a:extLst>
          </p:cNvPr>
          <p:cNvCxnSpPr>
            <a:cxnSpLocks/>
            <a:stCxn id="31" idx="1"/>
            <a:endCxn id="11" idx="3"/>
          </p:cNvCxnSpPr>
          <p:nvPr/>
        </p:nvCxnSpPr>
        <p:spPr>
          <a:xfrm flipH="1" flipV="1">
            <a:off x="4588477" y="1876819"/>
            <a:ext cx="1606674" cy="87761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580B27-E40B-0EC8-1325-86C800D7E1FD}"/>
              </a:ext>
            </a:extLst>
          </p:cNvPr>
          <p:cNvCxnSpPr>
            <a:cxnSpLocks/>
            <a:stCxn id="31" idx="1"/>
            <a:endCxn id="8" idx="3"/>
          </p:cNvCxnSpPr>
          <p:nvPr/>
        </p:nvCxnSpPr>
        <p:spPr>
          <a:xfrm flipH="1" flipV="1">
            <a:off x="4594031" y="1399142"/>
            <a:ext cx="1601121" cy="1355292"/>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680E5EE-EFDA-0870-B240-5F70AF82758E}"/>
              </a:ext>
            </a:extLst>
          </p:cNvPr>
          <p:cNvCxnSpPr>
            <a:cxnSpLocks/>
            <a:stCxn id="26" idx="1"/>
          </p:cNvCxnSpPr>
          <p:nvPr/>
        </p:nvCxnSpPr>
        <p:spPr>
          <a:xfrm flipH="1">
            <a:off x="4641747" y="2072351"/>
            <a:ext cx="1553404" cy="51752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3C5A956-C372-E1C6-08C2-43089B96108B}"/>
              </a:ext>
            </a:extLst>
          </p:cNvPr>
          <p:cNvCxnSpPr>
            <a:cxnSpLocks/>
            <a:stCxn id="26" idx="1"/>
          </p:cNvCxnSpPr>
          <p:nvPr/>
        </p:nvCxnSpPr>
        <p:spPr>
          <a:xfrm flipH="1">
            <a:off x="4619701" y="2072351"/>
            <a:ext cx="1575450" cy="99053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AAB1619-4EA4-B360-903D-4FB2F220D840}"/>
              </a:ext>
            </a:extLst>
          </p:cNvPr>
          <p:cNvCxnSpPr>
            <a:cxnSpLocks/>
            <a:stCxn id="31" idx="1"/>
          </p:cNvCxnSpPr>
          <p:nvPr/>
        </p:nvCxnSpPr>
        <p:spPr>
          <a:xfrm flipH="1">
            <a:off x="4641747" y="2754434"/>
            <a:ext cx="1553404" cy="34970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DC96CEB-C615-F29E-41ED-35DD5BB1C716}"/>
              </a:ext>
            </a:extLst>
          </p:cNvPr>
          <p:cNvCxnSpPr>
            <a:cxnSpLocks/>
            <a:stCxn id="27" idx="1"/>
          </p:cNvCxnSpPr>
          <p:nvPr/>
        </p:nvCxnSpPr>
        <p:spPr>
          <a:xfrm flipH="1" flipV="1">
            <a:off x="4619701" y="1501319"/>
            <a:ext cx="1575450" cy="1968738"/>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A0793DA-2BC8-01CF-16BE-D58E18BBB186}"/>
              </a:ext>
            </a:extLst>
          </p:cNvPr>
          <p:cNvCxnSpPr>
            <a:cxnSpLocks/>
            <a:stCxn id="27" idx="1"/>
            <a:endCxn id="12" idx="3"/>
          </p:cNvCxnSpPr>
          <p:nvPr/>
        </p:nvCxnSpPr>
        <p:spPr>
          <a:xfrm flipH="1" flipV="1">
            <a:off x="4694971" y="2480236"/>
            <a:ext cx="1500180" cy="989822"/>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C81DB07-76D9-A7CC-8E22-2B71AB5B33CE}"/>
              </a:ext>
            </a:extLst>
          </p:cNvPr>
          <p:cNvCxnSpPr>
            <a:cxnSpLocks/>
            <a:stCxn id="28" idx="1"/>
          </p:cNvCxnSpPr>
          <p:nvPr/>
        </p:nvCxnSpPr>
        <p:spPr>
          <a:xfrm flipH="1" flipV="1">
            <a:off x="4594017" y="1970387"/>
            <a:ext cx="1601135" cy="2231398"/>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9A6844D-8147-D729-EC0F-DF7534DA77E2}"/>
              </a:ext>
            </a:extLst>
          </p:cNvPr>
          <p:cNvCxnSpPr>
            <a:cxnSpLocks/>
            <a:stCxn id="29" idx="1"/>
          </p:cNvCxnSpPr>
          <p:nvPr/>
        </p:nvCxnSpPr>
        <p:spPr>
          <a:xfrm flipH="1" flipV="1">
            <a:off x="4590377" y="3062882"/>
            <a:ext cx="1623156" cy="1869355"/>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28585F9-DCC8-0BFA-0FC3-B0C1F432A2D2}"/>
              </a:ext>
            </a:extLst>
          </p:cNvPr>
          <p:cNvCxnSpPr>
            <a:cxnSpLocks/>
            <a:stCxn id="29" idx="1"/>
          </p:cNvCxnSpPr>
          <p:nvPr/>
        </p:nvCxnSpPr>
        <p:spPr>
          <a:xfrm flipH="1">
            <a:off x="4606859" y="4932237"/>
            <a:ext cx="1606675" cy="158790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C72632E-1A9E-B136-6140-B93998D1C68D}"/>
              </a:ext>
            </a:extLst>
          </p:cNvPr>
          <p:cNvCxnSpPr>
            <a:cxnSpLocks/>
          </p:cNvCxnSpPr>
          <p:nvPr/>
        </p:nvCxnSpPr>
        <p:spPr>
          <a:xfrm flipH="1">
            <a:off x="4652788" y="5633517"/>
            <a:ext cx="1456048" cy="83792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32544F0-7AC4-63BD-2759-B1A61B6C94B3}"/>
              </a:ext>
            </a:extLst>
          </p:cNvPr>
          <p:cNvCxnSpPr>
            <a:cxnSpLocks/>
            <a:stCxn id="30" idx="1"/>
            <a:endCxn id="18" idx="3"/>
          </p:cNvCxnSpPr>
          <p:nvPr/>
        </p:nvCxnSpPr>
        <p:spPr>
          <a:xfrm flipH="1">
            <a:off x="4594021" y="5688429"/>
            <a:ext cx="1601131" cy="27238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BF91F94-9173-B45C-E5AF-A492268A93D5}"/>
              </a:ext>
            </a:extLst>
          </p:cNvPr>
          <p:cNvCxnSpPr>
            <a:cxnSpLocks/>
            <a:stCxn id="30" idx="1"/>
            <a:endCxn id="17" idx="3"/>
          </p:cNvCxnSpPr>
          <p:nvPr/>
        </p:nvCxnSpPr>
        <p:spPr>
          <a:xfrm flipH="1" flipV="1">
            <a:off x="4594017" y="4951648"/>
            <a:ext cx="1601134" cy="73678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04BF649-E84F-4438-5FA7-96CDCE35A295}"/>
              </a:ext>
            </a:extLst>
          </p:cNvPr>
          <p:cNvCxnSpPr>
            <a:cxnSpLocks/>
          </p:cNvCxnSpPr>
          <p:nvPr/>
        </p:nvCxnSpPr>
        <p:spPr>
          <a:xfrm flipH="1" flipV="1">
            <a:off x="4606859" y="4463803"/>
            <a:ext cx="1606675" cy="1135762"/>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3730F05-B213-EDF3-0058-C051432A61EE}"/>
              </a:ext>
            </a:extLst>
          </p:cNvPr>
          <p:cNvCxnSpPr>
            <a:cxnSpLocks/>
            <a:stCxn id="30" idx="1"/>
          </p:cNvCxnSpPr>
          <p:nvPr/>
        </p:nvCxnSpPr>
        <p:spPr>
          <a:xfrm flipH="1" flipV="1">
            <a:off x="4588477" y="3998318"/>
            <a:ext cx="1606675" cy="169011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2FF2022-A668-F7BF-C2C8-F1A048A38950}"/>
              </a:ext>
            </a:extLst>
          </p:cNvPr>
          <p:cNvCxnSpPr>
            <a:cxnSpLocks/>
            <a:endCxn id="14" idx="3"/>
          </p:cNvCxnSpPr>
          <p:nvPr/>
        </p:nvCxnSpPr>
        <p:spPr>
          <a:xfrm flipH="1" flipV="1">
            <a:off x="4641747" y="3070592"/>
            <a:ext cx="1619505" cy="349502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0AF7F36-BFA4-B4E2-4DD7-730C0950B6A8}"/>
              </a:ext>
            </a:extLst>
          </p:cNvPr>
          <p:cNvCxnSpPr>
            <a:cxnSpLocks/>
            <a:stCxn id="32" idx="1"/>
            <a:endCxn id="8" idx="3"/>
          </p:cNvCxnSpPr>
          <p:nvPr/>
        </p:nvCxnSpPr>
        <p:spPr>
          <a:xfrm flipH="1" flipV="1">
            <a:off x="4594031" y="1399142"/>
            <a:ext cx="1601121" cy="502348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FF9C6157-8E16-C45A-B165-6DA429E132AF}"/>
              </a:ext>
            </a:extLst>
          </p:cNvPr>
          <p:cNvCxnSpPr>
            <a:cxnSpLocks/>
          </p:cNvCxnSpPr>
          <p:nvPr/>
        </p:nvCxnSpPr>
        <p:spPr>
          <a:xfrm flipH="1">
            <a:off x="4652788" y="2735899"/>
            <a:ext cx="1456048" cy="321835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E059C93-3A87-E8C9-F86A-8C44017C0D2E}"/>
              </a:ext>
            </a:extLst>
          </p:cNvPr>
          <p:cNvCxnSpPr>
            <a:cxnSpLocks/>
            <a:stCxn id="29" idx="1"/>
          </p:cNvCxnSpPr>
          <p:nvPr/>
        </p:nvCxnSpPr>
        <p:spPr>
          <a:xfrm flipH="1">
            <a:off x="4619701" y="4932237"/>
            <a:ext cx="1593832" cy="100683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8A12D37-7FFB-4959-DB00-F5FBB88DD345}"/>
              </a:ext>
            </a:extLst>
          </p:cNvPr>
          <p:cNvCxnSpPr>
            <a:cxnSpLocks/>
            <a:stCxn id="32" idx="1"/>
          </p:cNvCxnSpPr>
          <p:nvPr/>
        </p:nvCxnSpPr>
        <p:spPr>
          <a:xfrm flipH="1" flipV="1">
            <a:off x="4639947" y="5956880"/>
            <a:ext cx="1555204" cy="465743"/>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421163"/>
      </p:ext>
    </p:extLst>
  </p:cSld>
  <p:clrMapOvr>
    <a:masterClrMapping/>
  </p:clrMapOvr>
  <mc:AlternateContent xmlns:mc="http://schemas.openxmlformats.org/markup-compatibility/2006" xmlns:p14="http://schemas.microsoft.com/office/powerpoint/2010/main">
    <mc:Choice Requires="p14">
      <p:transition spd="slow" p14:dur="2000" advTm="103725"/>
    </mc:Choice>
    <mc:Fallback xmlns="">
      <p:transition spd="slow" advTm="10372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EFCF67-105B-074E-9B48-99ADF35F9ACA}"/>
              </a:ext>
            </a:extLst>
          </p:cNvPr>
          <p:cNvSpPr>
            <a:spLocks noGrp="1"/>
          </p:cNvSpPr>
          <p:nvPr>
            <p:ph type="title"/>
          </p:nvPr>
        </p:nvSpPr>
        <p:spPr>
          <a:xfrm>
            <a:off x="397727" y="309525"/>
            <a:ext cx="10972800" cy="1143000"/>
          </a:xfrm>
        </p:spPr>
        <p:txBody>
          <a:bodyPr>
            <a:normAutofit/>
          </a:bodyPr>
          <a:lstStyle/>
          <a:p>
            <a:r>
              <a:rPr lang="en-US" sz="4250" b="1" dirty="0">
                <a:solidFill>
                  <a:srgbClr val="5CC6F6"/>
                </a:solidFill>
                <a:latin typeface="+mn-lt"/>
              </a:rPr>
              <a:t>THEMES FROM THE WORK</a:t>
            </a:r>
          </a:p>
        </p:txBody>
      </p:sp>
      <p:sp>
        <p:nvSpPr>
          <p:cNvPr id="4" name="Content Placeholder 3">
            <a:extLst>
              <a:ext uri="{FF2B5EF4-FFF2-40B4-BE49-F238E27FC236}">
                <a16:creationId xmlns:a16="http://schemas.microsoft.com/office/drawing/2014/main" id="{12C8F06B-F9F3-C94F-A0F9-AF599DC17CFD}"/>
              </a:ext>
            </a:extLst>
          </p:cNvPr>
          <p:cNvSpPr>
            <a:spLocks noGrp="1"/>
          </p:cNvSpPr>
          <p:nvPr>
            <p:ph type="body" idx="1"/>
          </p:nvPr>
        </p:nvSpPr>
        <p:spPr>
          <a:xfrm>
            <a:off x="397727" y="1273948"/>
            <a:ext cx="11467171" cy="5274527"/>
          </a:xfrm>
        </p:spPr>
        <p:txBody>
          <a:bodyPr>
            <a:normAutofit/>
          </a:bodyPr>
          <a:lstStyle/>
          <a:p>
            <a:pPr>
              <a:spcAft>
                <a:spcPts val="1200"/>
              </a:spcAft>
            </a:pPr>
            <a:r>
              <a:rPr lang="en-US" sz="3000" dirty="0">
                <a:latin typeface="Arial" panose="020B0604020202020204" pitchFamily="34" charset="0"/>
              </a:rPr>
              <a:t>Parent voice guided the learnings throughout the work </a:t>
            </a:r>
          </a:p>
          <a:p>
            <a:pPr>
              <a:spcAft>
                <a:spcPts val="1200"/>
              </a:spcAft>
            </a:pPr>
            <a:r>
              <a:rPr lang="en-US" sz="3000" dirty="0">
                <a:latin typeface="Arial" panose="020B0604020202020204" pitchFamily="34" charset="0"/>
              </a:rPr>
              <a:t>ECE agency partners learned about parent perspective in interviewing them, parent peer researchers learned benefits of ECE in working alongside ECE peer researchers</a:t>
            </a:r>
          </a:p>
          <a:p>
            <a:pPr>
              <a:spcAft>
                <a:spcPts val="1200"/>
              </a:spcAft>
            </a:pPr>
            <a:r>
              <a:rPr lang="en-US" sz="3000" dirty="0">
                <a:latin typeface="Arial" panose="020B0604020202020204" pitchFamily="34" charset="0"/>
              </a:rPr>
              <a:t>Safe and supported families are foundational, health equity and educational equity are interdependent</a:t>
            </a:r>
          </a:p>
          <a:p>
            <a:pPr>
              <a:spcAft>
                <a:spcPts val="1200"/>
              </a:spcAft>
            </a:pPr>
            <a:r>
              <a:rPr lang="en-US" sz="3000" dirty="0">
                <a:latin typeface="Arial" panose="020B0604020202020204" pitchFamily="34" charset="0"/>
              </a:rPr>
              <a:t>Shared barriers, shared measures, and shared learnings built collective will which is now mobilized into collective action</a:t>
            </a:r>
            <a:endParaRPr lang="en-US" dirty="0"/>
          </a:p>
        </p:txBody>
      </p:sp>
    </p:spTree>
    <p:extLst>
      <p:ext uri="{BB962C8B-B14F-4D97-AF65-F5344CB8AC3E}">
        <p14:creationId xmlns:p14="http://schemas.microsoft.com/office/powerpoint/2010/main" val="1409142345"/>
      </p:ext>
    </p:extLst>
  </p:cSld>
  <p:clrMapOvr>
    <a:masterClrMapping/>
  </p:clrMapOvr>
  <mc:AlternateContent xmlns:mc="http://schemas.openxmlformats.org/markup-compatibility/2006" xmlns:p14="http://schemas.microsoft.com/office/powerpoint/2010/main">
    <mc:Choice Requires="p14">
      <p:transition spd="slow" p14:dur="2000" advTm="56562"/>
    </mc:Choice>
    <mc:Fallback xmlns="">
      <p:transition spd="slow" advTm="56562"/>
    </mc:Fallback>
  </mc:AlternateContent>
</p:sld>
</file>

<file path=ppt/theme/theme1.xml><?xml version="1.0" encoding="utf-8"?>
<a:theme xmlns:a="http://schemas.openxmlformats.org/drawingml/2006/main" name="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CH_PpointTemplate_16x9_Flexible Format" id="{C1878627-24FA-4443-9192-5679ABAFCC0B}" vid="{290B879F-8773-5744-9B00-A1F7E563E6C0}"/>
    </a:ext>
  </a:extLst>
</a:theme>
</file>

<file path=ppt/theme/theme2.xml><?xml version="1.0" encoding="utf-8"?>
<a:theme xmlns:a="http://schemas.openxmlformats.org/drawingml/2006/main" name="1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CH_PpointTemplate_16x9_Flexible Format" id="{C1878627-24FA-4443-9192-5679ABAFCC0B}" vid="{BBECC020-2717-6A45-B1FB-4A9D59F90849}"/>
    </a:ext>
  </a:extLst>
</a:theme>
</file>

<file path=ppt/theme/theme3.xml><?xml version="1.0" encoding="utf-8"?>
<a:theme xmlns:a="http://schemas.openxmlformats.org/drawingml/2006/main" name="2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CH_PpointTemplate_16x9_Flexible Format" id="{C1878627-24FA-4443-9192-5679ABAFCC0B}" vid="{9BACFBC9-51A8-CB4F-92CD-7A0542A33914}"/>
    </a:ext>
  </a:extLst>
</a:theme>
</file>

<file path=ppt/theme/theme4.xml><?xml version="1.0" encoding="utf-8"?>
<a:theme xmlns:a="http://schemas.openxmlformats.org/drawingml/2006/main" name="3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CH_PpointTemplate_16x9_Flexible Format" id="{C1878627-24FA-4443-9192-5679ABAFCC0B}" vid="{A78AE2A5-4EB1-E342-9333-3B51EF88374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Custom 12">
      <a:dk1>
        <a:srgbClr val="000000"/>
      </a:dk1>
      <a:lt1>
        <a:srgbClr val="FFFFFF"/>
      </a:lt1>
      <a:dk2>
        <a:srgbClr val="404040"/>
      </a:dk2>
      <a:lt2>
        <a:srgbClr val="E7E6E6"/>
      </a:lt2>
      <a:accent1>
        <a:srgbClr val="71C5E8"/>
      </a:accent1>
      <a:accent2>
        <a:srgbClr val="285C4D"/>
      </a:accent2>
      <a:accent3>
        <a:srgbClr val="A5A5A5"/>
      </a:accent3>
      <a:accent4>
        <a:srgbClr val="B9D9EB"/>
      </a:accent4>
      <a:accent5>
        <a:srgbClr val="DAAA00"/>
      </a:accent5>
      <a:accent6>
        <a:srgbClr val="78BE20"/>
      </a:accent6>
      <a:hlink>
        <a:srgbClr val="71C5E8"/>
      </a:hlink>
      <a:folHlink>
        <a:srgbClr val="A5A5A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lane PP template  -  Compatibility Mode" id="{57333E36-F358-A249-8951-8F4AC9149E06}" vid="{DA763511-3521-0247-8DAC-0AF5AF4A73FE}"/>
    </a:ext>
  </a:extLst>
</a:theme>
</file>

<file path=ppt/theme/theme7.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152</TotalTime>
  <Words>5367</Words>
  <Application>Microsoft Office PowerPoint</Application>
  <PresentationFormat>Widescreen</PresentationFormat>
  <Paragraphs>647</Paragraphs>
  <Slides>58</Slides>
  <Notes>35</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58</vt:i4>
      </vt:variant>
    </vt:vector>
  </HeadingPairs>
  <TitlesOfParts>
    <vt:vector size="83" baseType="lpstr">
      <vt:lpstr>Arial</vt:lpstr>
      <vt:lpstr>Calibri</vt:lpstr>
      <vt:lpstr>Calibri Light</vt:lpstr>
      <vt:lpstr>Cambria</vt:lpstr>
      <vt:lpstr>Cambria Math</vt:lpstr>
      <vt:lpstr>Century Gothic</vt:lpstr>
      <vt:lpstr>Comfortaa</vt:lpstr>
      <vt:lpstr>Comfortaa Light</vt:lpstr>
      <vt:lpstr>Cormorant Garamond</vt:lpstr>
      <vt:lpstr>Cormorant Garamond Light</vt:lpstr>
      <vt:lpstr>Garamond</vt:lpstr>
      <vt:lpstr>Merriweather</vt:lpstr>
      <vt:lpstr>Montserrat</vt:lpstr>
      <vt:lpstr>Roboto</vt:lpstr>
      <vt:lpstr>Times</vt:lpstr>
      <vt:lpstr>Times New Roman</vt:lpstr>
      <vt:lpstr>TimesNewRomanPS-BoldMT</vt:lpstr>
      <vt:lpstr>TimesNewRomanPSMT</vt:lpstr>
      <vt:lpstr>Custom Design</vt:lpstr>
      <vt:lpstr>1_Custom Design</vt:lpstr>
      <vt:lpstr>2_Custom Design</vt:lpstr>
      <vt:lpstr>3_Custom Design</vt:lpstr>
      <vt:lpstr>Office Theme</vt:lpstr>
      <vt:lpstr>1_Office Theme</vt:lpstr>
      <vt:lpstr>Paradigm</vt:lpstr>
      <vt:lpstr>PowerPoint Presentation</vt:lpstr>
      <vt:lpstr>Equity Through Co-Design: Identifying System Solutions to Barriers to ECE Enrollment in Cincinnati    </vt:lpstr>
      <vt:lpstr>Equity Through Co-Design: Identifying System Solutions to Barriers to ECE Enrollment in Cincinnati    </vt:lpstr>
      <vt:lpstr>PowerPoint Presentation</vt:lpstr>
      <vt:lpstr>PowerPoint Presentation</vt:lpstr>
      <vt:lpstr>PowerPoint Presentation</vt:lpstr>
      <vt:lpstr>PowerPoint Presentation</vt:lpstr>
      <vt:lpstr>PowerPoint Presentation</vt:lpstr>
      <vt:lpstr>THEMES FROM THE WORK</vt:lpstr>
      <vt:lpstr>PowerPoint Presentation</vt:lpstr>
      <vt:lpstr>Policy questions related to PreK  access and equity in universal early childhood systems</vt:lpstr>
      <vt:lpstr> Current study goals: Use Boston Public Schools district data from 2012 – 2018 to promote more equitable access to high-quality prekindergarten  </vt:lpstr>
      <vt:lpstr>Enrollment in BPS prekindergarten program </vt:lpstr>
      <vt:lpstr>Disaggregation of students by race, ethnicity, family income, and home language in BPS administrative data </vt:lpstr>
      <vt:lpstr>BPS prekindergarten program &amp;  process for enrollment </vt:lpstr>
      <vt:lpstr>Results </vt:lpstr>
      <vt:lpstr>RQ 1: Increasing racial/ethnic disparities in access to BPS prekindergarten in a higher-quality school</vt:lpstr>
      <vt:lpstr>RQ 2: Variation in proximity to BPS prekindergarten and prekindergarten in a higher-quality school from 2012 – 2018 by race/ethnicity, family income, and DLL status </vt:lpstr>
      <vt:lpstr>RQ 2: Variation in proximity to BPS prekindergarten and prekindergarten in a higher-quality school from 2012 – 2018 by race/ethnicity, family income, and DLL status </vt:lpstr>
      <vt:lpstr>RQ 2: Changes in proximity to nearest PreK in higher-quality school by race and ethnicity </vt:lpstr>
      <vt:lpstr>RQ 3: Does greater proximity to PreK promote more equitable enrollment patterns? </vt:lpstr>
      <vt:lpstr>Summary of findings </vt:lpstr>
      <vt:lpstr>Implications and directions for future research</vt:lpstr>
      <vt:lpstr>Paper is now published at AERA Open with open access</vt:lpstr>
      <vt:lpstr>Thank you to our team! </vt:lpstr>
      <vt:lpstr>Funding Acknowledgment</vt:lpstr>
      <vt:lpstr>ADDITIONAL SLIDES/INFORMATION </vt:lpstr>
      <vt:lpstr>Data sources for the current study</vt:lpstr>
      <vt:lpstr>Research question 1 analytic approach: Linear probability models and logistic regression with clustered SEs</vt:lpstr>
      <vt:lpstr>Differential access to prekindergarten &amp; high-quality prekindergarten from 2012 – 2018 by race/ethnicity, family income, and DLL status</vt:lpstr>
      <vt:lpstr>Proximity is related to enrollment in a school in a high-quality prekindergarten</vt:lpstr>
      <vt:lpstr>Research question 2 analytic approach: OLS regression with clustered SEs</vt:lpstr>
      <vt:lpstr>Sensitivity analyses and robustness checks</vt:lpstr>
      <vt:lpstr>Limitations of this research for disaggregating data to explore equitable access to PreK programming</vt:lpstr>
      <vt:lpstr>Increasing Early Childhood Education Applications through Targeted Outreach</vt:lpstr>
      <vt:lpstr>The ECE Enrollment Gauntlet</vt:lpstr>
      <vt:lpstr>Project Setting: New Orleans, LA</vt:lpstr>
      <vt:lpstr>Part 1: Information Campaign, July – Oct 2021</vt:lpstr>
      <vt:lpstr>Part 2: Text-Message RCT, Dec 2021 – Jan 2022</vt:lpstr>
      <vt:lpstr>Text Messages Increased Application Rates</vt:lpstr>
      <vt:lpstr>Conclusions</vt:lpstr>
      <vt:lpstr>PowerPoint Presentation</vt:lpstr>
      <vt:lpstr>PowerPoint Presentation</vt:lpstr>
      <vt:lpstr>PowerPoint Presentation</vt:lpstr>
      <vt:lpstr>PowerPoint Presentation</vt:lpstr>
      <vt:lpstr>Small Business Innovation Course （SBIC） </vt:lpstr>
      <vt:lpstr>PowerPoint Presentation</vt:lpstr>
      <vt:lpstr>What is the effect of SBIC intervention group on participants’ </vt:lpstr>
      <vt:lpstr>PowerPoint Presentation</vt:lpstr>
      <vt:lpstr>Methods</vt:lpstr>
      <vt:lpstr>PowerPoint Presentation</vt:lpstr>
      <vt:lpstr>PowerPoint Presentation</vt:lpstr>
      <vt:lpstr>PowerPoint Presentation</vt:lpstr>
      <vt:lpstr>Accessing High Quality Early Childhood Education during Illinois’ Public Act</vt:lpstr>
      <vt:lpstr>Introduction </vt:lpstr>
      <vt:lpstr>Research Questions </vt:lpstr>
      <vt:lpstr>PowerPoint Presentation</vt:lpstr>
      <vt:lpstr>Implications for Policies / Programs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Early Care and Education Equity, Access, and Participation</dc:title>
  <dc:subject>Strengthening Early Care and Education Equity, Access, and Participation</dc:subject>
  <dc:creator>Kristen Copeland</dc:creator>
  <cp:keywords>Strengthening Early Care and Education Equity, Access, and Participation</cp:keywords>
  <cp:lastModifiedBy>Jacqueline Allen</cp:lastModifiedBy>
  <cp:revision>14</cp:revision>
  <dcterms:created xsi:type="dcterms:W3CDTF">2023-09-12T17:56:26Z</dcterms:created>
  <dcterms:modified xsi:type="dcterms:W3CDTF">2023-10-26T18:43:28Z</dcterms:modified>
</cp:coreProperties>
</file>